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1" r:id="rId1"/>
  </p:sldMasterIdLst>
  <p:notesMasterIdLst>
    <p:notesMasterId r:id="rId6"/>
  </p:notesMasterIdLst>
  <p:sldIdLst>
    <p:sldId id="294" r:id="rId2"/>
    <p:sldId id="293" r:id="rId3"/>
    <p:sldId id="295" r:id="rId4"/>
    <p:sldId id="297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3527"/>
    <p:restoredTop sz="95037"/>
  </p:normalViewPr>
  <p:slideViewPr>
    <p:cSldViewPr snapToGrid="0" snapToObjects="1">
      <p:cViewPr varScale="1">
        <p:scale>
          <a:sx n="86" d="100"/>
          <a:sy n="86" d="100"/>
        </p:scale>
        <p:origin x="224" y="1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69034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-150" y="4156675"/>
            <a:ext cx="9144000" cy="276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150" y="0"/>
            <a:ext cx="9144000" cy="4156800"/>
          </a:xfrm>
          <a:prstGeom prst="rect">
            <a:avLst/>
          </a:prstGeom>
          <a:solidFill>
            <a:srgbClr val="0C526A">
              <a:alpha val="41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525225"/>
            <a:ext cx="5309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Proxima Nova Semibold"/>
              <a:buNone/>
              <a:defRPr sz="55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3" name="Google Shape;13;p2" descr="Logo Horizontal on Transparent 623x200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023" y="127675"/>
            <a:ext cx="1901401" cy="6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patter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1259" y="0"/>
            <a:ext cx="58325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58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628650" y="-3095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Questrial"/>
              <a:buNone/>
              <a:defRPr sz="33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628650" y="988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Questrial"/>
              <a:buChar char="○"/>
              <a:defRPr sz="21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Char char="•"/>
              <a:defRPr sz="18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Char char="‒"/>
              <a:defRPr sz="15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2">
            <a:alphaModFix/>
          </a:blip>
          <a:srcRect t="-89428" b="91456"/>
          <a:stretch/>
        </p:blipFill>
        <p:spPr>
          <a:xfrm>
            <a:off x="0" y="-2791349"/>
            <a:ext cx="9144002" cy="793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10800000">
            <a:off x="-150" y="3082200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 flipH="1">
            <a:off x="-150" y="0"/>
            <a:ext cx="9144000" cy="3082200"/>
          </a:xfrm>
          <a:prstGeom prst="rect">
            <a:avLst/>
          </a:prstGeom>
          <a:solidFill>
            <a:srgbClr val="0C526A">
              <a:alpha val="41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Font typeface="Proxima Nova"/>
              <a:buNone/>
              <a:defRPr sz="18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" name="Google Shape;21;p3" descr="Logo Horizontal on Transparent 623x200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023" y="127675"/>
            <a:ext cx="1901401" cy="6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 descr="patter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1259" y="0"/>
            <a:ext cx="58325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 rot="10800000">
            <a:off x="-150" y="3769825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 flipH="1">
            <a:off x="-150" y="0"/>
            <a:ext cx="9144000" cy="3769800"/>
          </a:xfrm>
          <a:prstGeom prst="rect">
            <a:avLst/>
          </a:prstGeom>
          <a:solidFill>
            <a:srgbClr val="0C52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1616475" y="0"/>
            <a:ext cx="5910900" cy="3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▸"/>
              <a:defRPr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⬩"/>
              <a:defRPr i="1">
                <a:solidFill>
                  <a:srgbClr val="FFFFFF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⬞"/>
              <a:defRPr i="1">
                <a:solidFill>
                  <a:srgbClr val="FFFFFF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i="1">
                <a:solidFill>
                  <a:srgbClr val="FFFFFF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/>
          <p:nvPr/>
        </p:nvSpPr>
        <p:spPr>
          <a:xfrm>
            <a:off x="3593400" y="367052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0C526A"/>
                </a:solidFill>
              </a:rPr>
              <a:t>”</a:t>
            </a:r>
            <a:endParaRPr sz="7200" b="1">
              <a:solidFill>
                <a:srgbClr val="0C526A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844425" y="767950"/>
            <a:ext cx="3858900" cy="4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878225" y="768050"/>
            <a:ext cx="4187700" cy="4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844425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2861613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4878800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background">
  <p:cSld name="TITLE_ONLY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 flipH="1">
            <a:off x="-75" y="0"/>
            <a:ext cx="1851600" cy="5143500"/>
          </a:xfrm>
          <a:prstGeom prst="rect">
            <a:avLst/>
          </a:prstGeom>
          <a:solidFill>
            <a:srgbClr val="A1CF6D">
              <a:alpha val="36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35225" y="911400"/>
            <a:ext cx="1381200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 flipH="1">
            <a:off x="-75" y="0"/>
            <a:ext cx="1851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223150" y="903100"/>
            <a:ext cx="1393200" cy="19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415665"/>
              </a:buClr>
              <a:buSzPts val="1200"/>
              <a:buNone/>
              <a:defRPr sz="12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None/>
              <a:defRPr sz="2400">
                <a:solidFill>
                  <a:srgbClr val="089B9B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44425" y="902725"/>
            <a:ext cx="5169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3000"/>
              <a:buFont typeface="Proxima Nova"/>
              <a:buChar char="▹"/>
              <a:defRPr sz="30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Char char="▸"/>
              <a:defRPr sz="24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Char char="⬩"/>
              <a:defRPr sz="24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⬞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○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■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●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○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■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9B06E-F4B5-CC43-981C-7ED0F56EF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3" y="93369"/>
            <a:ext cx="8944494" cy="994200"/>
          </a:xfrm>
        </p:spPr>
        <p:txBody>
          <a:bodyPr/>
          <a:lstStyle/>
          <a:p>
            <a:pPr algn="ctr"/>
            <a:r>
              <a:rPr lang="en-US" dirty="0"/>
              <a:t>Patients are more likely to see a doctor in the month after they begin using medical cannabis.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26D7C5-B06A-9541-AEC2-B2F2FEE9D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2137" y="3425777"/>
            <a:ext cx="5971863" cy="994200"/>
          </a:xfrm>
        </p:spPr>
        <p:txBody>
          <a:bodyPr/>
          <a:lstStyle/>
          <a:p>
            <a:pPr marL="95250" indent="0">
              <a:buNone/>
            </a:pPr>
            <a:r>
              <a:rPr lang="en-US" sz="2000" dirty="0"/>
              <a:t>This study evaluates the effect of authorized medical cannabis usage on healthcare utilization in Ontario, Canada.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067D6E-0127-E148-B4AA-3D35D474D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  <p:pic>
        <p:nvPicPr>
          <p:cNvPr id="5" name="Picture 4" descr="A picture containing knife&#10;&#10;Description automatically generated">
            <a:extLst>
              <a:ext uri="{FF2B5EF4-FFF2-40B4-BE49-F238E27FC236}">
                <a16:creationId xmlns:a16="http://schemas.microsoft.com/office/drawing/2014/main" id="{4676F962-600F-F24F-9810-40392D246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" y="1238250"/>
            <a:ext cx="5971863" cy="176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9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point: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Although medical cannabis use is common, we don’t know what effect it has on the use of medical services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It’s possible that medical cannabis could reduce physician and hospital visits by relieving symptoms and improving health, but we don’t know whether that’s true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Past studies have shown no effect of medical cannabis usage on hospitalizations and emergency room visits, but these conclusions are limited by inconsistent findings and small sample sizes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B25063-3BB0-4749-9663-36A5A794E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02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565449"/>
            <a:ext cx="7886700" cy="401260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The study included 9,925 authorized medical cannabis users as well as 17,732 unauthorized patients in Ontario, Canada </a:t>
            </a:r>
          </a:p>
          <a:p>
            <a:pPr>
              <a:spcBef>
                <a:spcPts val="600"/>
              </a:spcBef>
            </a:pPr>
            <a:r>
              <a:rPr lang="en-US" dirty="0"/>
              <a:t>Their healthcare utilization was measured in terms of physician visits, hospitalizations, and emergency room visits </a:t>
            </a:r>
          </a:p>
          <a:p>
            <a:pPr>
              <a:spcBef>
                <a:spcPts val="600"/>
              </a:spcBef>
            </a:pPr>
            <a:r>
              <a:rPr lang="en-US" dirty="0"/>
              <a:t>In the first month, authorized users had 4,330 more physician visits per 10,000 patients</a:t>
            </a:r>
          </a:p>
          <a:p>
            <a:pPr>
              <a:spcBef>
                <a:spcPts val="600"/>
              </a:spcBef>
            </a:pPr>
            <a:r>
              <a:rPr lang="en-US" dirty="0"/>
              <a:t>But across the total 6-month time period, there was a total of 1,354 less visits per 10,000 patients</a:t>
            </a:r>
          </a:p>
          <a:p>
            <a:pPr>
              <a:spcBef>
                <a:spcPts val="600"/>
              </a:spcBef>
            </a:pPr>
            <a:r>
              <a:rPr lang="en-US" dirty="0"/>
              <a:t>Overall, there was no statistical difference in healthcare utilization observed between authorized and unauthorized users</a:t>
            </a:r>
          </a:p>
          <a:p>
            <a:pPr>
              <a:spcBef>
                <a:spcPts val="600"/>
              </a:spcBef>
            </a:pPr>
            <a:r>
              <a:rPr lang="en-US" dirty="0"/>
              <a:t>The only exception was for ER visits, with no initial difference followed by ~20 less visits per 10,000 patients across the 6 months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39C5CB-6170-9E49-9D26-143B65E9E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27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Medical cannabis use seems to be associated with an increase in utilization for the first month</a:t>
            </a:r>
          </a:p>
          <a:p>
            <a:r>
              <a:rPr lang="en-US" dirty="0"/>
              <a:t>But that increase diminishes over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96D6ED-0A49-0F44-B2DE-6ACD0DE66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39370"/>
      </p:ext>
    </p:extLst>
  </p:cSld>
  <p:clrMapOvr>
    <a:masterClrMapping/>
  </p:clrMapOvr>
</p:sld>
</file>

<file path=ppt/theme/theme1.xml><?xml version="1.0" encoding="utf-8"?>
<a:theme xmlns:a="http://schemas.openxmlformats.org/drawingml/2006/main" name="Ceri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3543</TotalTime>
  <Words>249</Words>
  <Application>Microsoft Macintosh PowerPoint</Application>
  <PresentationFormat>On-screen Show (16:9)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Courier New</vt:lpstr>
      <vt:lpstr>Dosis</vt:lpstr>
      <vt:lpstr>Proxima Nova</vt:lpstr>
      <vt:lpstr>Proxima Nova Semibold</vt:lpstr>
      <vt:lpstr>Questrial</vt:lpstr>
      <vt:lpstr>Cerimon template</vt:lpstr>
      <vt:lpstr>Patients are more likely to see a doctor in the month after they begin using medical cannabis.</vt:lpstr>
      <vt:lpstr>Main point:</vt:lpstr>
      <vt:lpstr>Results:</vt:lpstr>
      <vt:lpstr>Conclusions: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Marijuana Results LLC</dc:title>
  <cp:lastModifiedBy>Lena Y</cp:lastModifiedBy>
  <cp:revision>106</cp:revision>
  <dcterms:modified xsi:type="dcterms:W3CDTF">2020-03-04T00:38:16Z</dcterms:modified>
</cp:coreProperties>
</file>