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CEC06-16E1-4C9D-878A-CCA433DE50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057EF0-1307-4E86-8A36-7A4CB62FB8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E852E-EFCD-4271-8714-DCEF5C2BF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3D9CA-008B-4314-93B1-37F5245AC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51DEC-BE71-4C2F-93E7-1BE9FDF25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49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53D2F-ACCD-4CB0-B80B-9848B98F8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299AF2-45EE-4DD8-A2F7-99E9063B8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F40175-1263-419C-99D7-3288D8B0E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2A044-4268-43D2-B624-7D8AC5EA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6ABA6-27E4-43B2-974A-770F2BDDE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60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41FC63-F474-4E13-BA4B-FEAEF51302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50D8F9-35F2-4842-BCCF-102E60D52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E9A61-3489-4A36-8C51-3AD2E9020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4722C-1316-4C1D-BE41-AFD402A66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972F8-50DC-4326-9010-E8C3984DF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79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23537-CFCE-4808-A621-F7025882C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DC994-72F9-454C-B5F2-EC38FAA65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FF356-08EA-48AF-85A0-6AEC562F2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1821E-BE44-4E72-BCA8-FAED9D009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76983-2C51-42B9-A767-5755DBA9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770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E9175-E0AC-4D47-8579-6BAE8FF7D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28E93-80F4-491A-B978-A956BA66F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E677C-4424-407B-90FB-FBE7F31FD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B8E91-4A9F-4CA7-A506-D869943AA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D2CDBE-8A97-4DE3-8252-4203C2FDA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35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9FD7A-C186-4174-B7B5-1BBD692D9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15123-13D3-43D5-A534-7EF2B65AE3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52686D-5278-4DE7-9912-C37FBC61D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8EA129-AE47-48BB-8611-BDDEC406A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3E7D2D-6E26-49D5-B791-1C5FDFCAD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8A9D23-6565-4D47-9140-9476D19E1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37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7902C-F00D-42CF-8CC5-B76640583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CF0FA-CB6E-485B-8221-66DC0C45D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63A20E-FEB4-47FD-B3C1-F361F3EE2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204C5B-1822-44FD-94B7-0BFF450C77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A8CB7B-6D6D-4C93-9E24-BB22681398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5DC36-32EA-4D0B-B395-E6BEB045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88FA6C-D830-4DD3-B038-018D3E79C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0914F7-DD82-4B37-B094-972A62499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087F7-E211-4BB9-A120-582FF4BA4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ADFCAA-5E74-45C3-9732-AF1E6EBBD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4CC782-CA17-4C4D-A77A-1F7DF06DD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ECE9B3-0F7C-4E81-A8A2-0B1151EF8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397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A82764-167E-4227-86AA-AF43004C7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2A58D0-0323-4E7C-AC6E-84BDDEEB7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1322EC-ADA7-4E6B-977C-96F5A965A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99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FA1A8-021B-4104-A0B4-238C88DC0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37D92-0F27-4C65-AFFB-A119444C4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D7C2CA-0314-4E63-BA3C-CC4F8A5FC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A9F691-5821-4ED6-83E5-FD7F2703C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54C7D-2C06-498F-B085-C57723A76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918641-DC42-409F-8B41-72C6EB225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584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FDB73-7F71-4006-909C-27C689FF4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001316-47BB-47DF-B180-143F30B452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E30215-AC93-4574-A321-B72DB3B778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AB8C0B-5576-4711-A2F8-95AE5AB4F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53842-AE98-42E1-AB3F-23001844E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9E427A-42C9-4B51-BCD5-8D0F65D15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006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F376FC-3636-4A35-8B40-39FFF736B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05891F-C53F-4E63-85AC-81C521A58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28BBD-9B24-41D0-BDB3-A1229A1449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A17C9-6A61-4B30-AA2D-7285653A99B4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A18C2-6230-4FFE-96E7-EE1AB80B08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9BA36-C6BF-4966-ACDA-2D09A63EDE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993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D992634-E115-4A01-AA8E-2D14FFD43A4E}"/>
              </a:ext>
            </a:extLst>
          </p:cNvPr>
          <p:cNvSpPr txBox="1"/>
          <p:nvPr/>
        </p:nvSpPr>
        <p:spPr>
          <a:xfrm>
            <a:off x="609600" y="3796063"/>
            <a:ext cx="5709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>
                <a:solidFill>
                  <a:srgbClr val="00B0F0"/>
                </a:solidFill>
              </a:rPr>
              <a:t>JAMA Oncology</a:t>
            </a:r>
            <a:r>
              <a:rPr lang="en-US" sz="3600" b="1" dirty="0">
                <a:solidFill>
                  <a:srgbClr val="00B0F0"/>
                </a:solidFill>
              </a:rPr>
              <a:t>, Jan 2020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45D7DC-AB92-4863-AFBB-D8CC8C4F4AF4}"/>
              </a:ext>
            </a:extLst>
          </p:cNvPr>
          <p:cNvSpPr txBox="1"/>
          <p:nvPr/>
        </p:nvSpPr>
        <p:spPr>
          <a:xfrm>
            <a:off x="609600" y="2351782"/>
            <a:ext cx="1128721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C00000"/>
                </a:solidFill>
              </a:rPr>
              <a:t>Can cannabis cure cancer?</a:t>
            </a:r>
          </a:p>
          <a:p>
            <a:r>
              <a:rPr lang="en-US" sz="3200" dirty="0"/>
              <a:t>Donald I. Abrams and Manuel Guzman </a:t>
            </a:r>
          </a:p>
        </p:txBody>
      </p:sp>
    </p:spTree>
    <p:extLst>
      <p:ext uri="{BB962C8B-B14F-4D97-AF65-F5344CB8AC3E}">
        <p14:creationId xmlns:p14="http://schemas.microsoft.com/office/powerpoint/2010/main" val="1521934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54092-0ABE-4E4A-AA37-C742B2DC5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Main point: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2715-D9BF-47EA-8922-6C6DA128A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There have been conflicting reports on whether (and how) how cannabis can be used in the treatment of cancer.</a:t>
            </a:r>
          </a:p>
          <a:p>
            <a:r>
              <a:rPr lang="en-US" sz="3200" dirty="0"/>
              <a:t>Although the evidence is increasingly strong that cannabis can alleviate many cancer-related symptoms, its role in cancer treatment is less clear.</a:t>
            </a:r>
          </a:p>
          <a:p>
            <a:r>
              <a:rPr lang="en-US" sz="3200" dirty="0"/>
              <a:t>The aim of this review is to provide a brief summary of the current literature regarding the medical use of cannabis in cancer treatment.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29759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DC9EA-05CE-43EE-9CD9-AD96B4904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Results: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D06E1-D83B-4039-9457-36861C99E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Preclinical data (from cell culture, animal models </a:t>
            </a:r>
            <a:r>
              <a:rPr lang="en-US" sz="3200" dirty="0" err="1"/>
              <a:t>etc</a:t>
            </a:r>
            <a:r>
              <a:rPr lang="en-US" sz="3200" dirty="0"/>
              <a:t>) regarding the effects of cannabis on cancer have been largely positive. </a:t>
            </a:r>
          </a:p>
          <a:p>
            <a:r>
              <a:rPr lang="en-US" sz="3200" dirty="0"/>
              <a:t>However, clinical trials have been sparse and controversial. 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800" dirty="0"/>
              <a:t>Synthetic cannabidiol (CBD) was demonstrated to be safe and possibly effective against solid tumors in a popular clinical trial. However, only two complete case reports were published.</a:t>
            </a:r>
          </a:p>
        </p:txBody>
      </p:sp>
    </p:spTree>
    <p:extLst>
      <p:ext uri="{BB962C8B-B14F-4D97-AF65-F5344CB8AC3E}">
        <p14:creationId xmlns:p14="http://schemas.microsoft.com/office/powerpoint/2010/main" val="2062558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DC9EA-05CE-43EE-9CD9-AD96B4904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Results (</a:t>
            </a:r>
            <a:r>
              <a:rPr lang="en-US" b="1" dirty="0" err="1">
                <a:solidFill>
                  <a:srgbClr val="C00000"/>
                </a:solidFill>
              </a:rPr>
              <a:t>cont</a:t>
            </a:r>
            <a:r>
              <a:rPr lang="en-US" b="1" dirty="0">
                <a:solidFill>
                  <a:srgbClr val="C00000"/>
                </a:solidFill>
              </a:rPr>
              <a:t>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D06E1-D83B-4039-9457-36861C99E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200" dirty="0"/>
              <a:t>In a pilot phase I study of 9 patients with glioblastoma, intracranial THC administration was safe and some patients responded with reduced tumor growth rate. </a:t>
            </a:r>
          </a:p>
          <a:p>
            <a:pPr lvl="1"/>
            <a:r>
              <a:rPr lang="en-US" sz="3200" dirty="0"/>
              <a:t>In phase II trials in 21 patients with recurrent glioblastoma, when a cannabis extract (</a:t>
            </a:r>
            <a:r>
              <a:rPr lang="en-US" sz="3200" dirty="0" err="1"/>
              <a:t>nabiximols</a:t>
            </a:r>
            <a:r>
              <a:rPr lang="en-US" sz="3200" dirty="0"/>
              <a:t>) was added along with current therapy, moderate relief in terms of 1-year survival was observed. </a:t>
            </a:r>
          </a:p>
          <a:p>
            <a:pPr lvl="2">
              <a:buFont typeface="Calibri" panose="020F0502020204030204" pitchFamily="34" charset="0"/>
              <a:buChar char="−"/>
            </a:pPr>
            <a:r>
              <a:rPr lang="en-US" sz="2800" dirty="0"/>
              <a:t>The 1-year survival rate was 83% with </a:t>
            </a:r>
            <a:r>
              <a:rPr lang="en-US" sz="2800" dirty="0" err="1"/>
              <a:t>nabiximols</a:t>
            </a:r>
            <a:r>
              <a:rPr lang="en-US" sz="2800" dirty="0"/>
              <a:t> vs 56% with placebo (p = 0.042).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385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55DDA-5856-4F25-BA5E-37382A302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Conclusions</a:t>
            </a:r>
            <a:r>
              <a:rPr lang="en-US" b="1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D0671-DEFB-4174-BCA7-EB79E40C9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studies on the effect of cannabis in cancer are still in their infancy. </a:t>
            </a:r>
          </a:p>
          <a:p>
            <a:r>
              <a:rPr lang="en-US" sz="3200" dirty="0"/>
              <a:t>The anti-cancer ability of cannabis is not strongly supported by current clinical trials. </a:t>
            </a:r>
          </a:p>
        </p:txBody>
      </p:sp>
    </p:spTree>
    <p:extLst>
      <p:ext uri="{BB962C8B-B14F-4D97-AF65-F5344CB8AC3E}">
        <p14:creationId xmlns:p14="http://schemas.microsoft.com/office/powerpoint/2010/main" val="3061308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273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Main point:</vt:lpstr>
      <vt:lpstr>Results:</vt:lpstr>
      <vt:lpstr>Results (cont):</vt:lpstr>
      <vt:lpstr>Conclusions: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Dhivya Ramalingam</dc:creator>
  <cp:lastModifiedBy>Dhivya Ramalingam</cp:lastModifiedBy>
  <cp:revision>15</cp:revision>
  <dcterms:created xsi:type="dcterms:W3CDTF">2019-11-03T23:16:28Z</dcterms:created>
  <dcterms:modified xsi:type="dcterms:W3CDTF">2020-02-05T03:40:00Z</dcterms:modified>
</cp:coreProperties>
</file>