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58" r:id="rId5"/>
    <p:sldId id="262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32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CEC06-16E1-4C9D-878A-CCA433DE50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057EF0-1307-4E86-8A36-7A4CB62FB83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AE852E-EFCD-4271-8714-DCEF5C2BF7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C3D9CA-008B-4314-93B1-37F5245ACC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D51DEC-BE71-4C2F-93E7-1BE9FDF25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93496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953D2F-ACCD-4CB0-B80B-9848B98F8F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299AF2-45EE-4DD8-A2F7-99E9063B81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F40175-1263-419C-99D7-3288D8B0E5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52A044-4268-43D2-B624-7D8AC5EA8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16ABA6-27E4-43B2-974A-770F2BDDE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018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841FC63-F474-4E13-BA4B-FEAEF513027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50D8F9-35F2-4842-BCCF-102E60D524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3E9A61-3489-4A36-8C51-3AD2E9020E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54722C-1316-4C1D-BE41-AFD402A662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F972F8-50DC-4326-9010-E8C3984DF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9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23537-CFCE-4808-A621-F7025882C2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EDC994-72F9-454C-B5F2-EC38FAA65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0FF356-08EA-48AF-85A0-6AEC562F2E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F1821E-BE44-4E72-BCA8-FAED9D0098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776983-2C51-42B9-A767-5755DBA96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770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5E9175-E0AC-4D47-8579-6BAE8FF7D5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328E93-80F4-491A-B978-A956BA66F3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7E677C-4424-407B-90FB-FBE7F31FD4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9B8E91-4A9F-4CA7-A506-D869943AA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D2CDBE-8A97-4DE3-8252-4203C2FDAB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5535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9FD7A-C186-4174-B7B5-1BBD692D92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F15123-13D3-43D5-A534-7EF2B65AE3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52686D-5278-4DE7-9912-C37FBC61D59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8EA129-AE47-48BB-8611-BDDEC406AE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3E7D2D-6E26-49D5-B791-1C5FDFCAD5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A9D23-6565-4D47-9140-9476D19E1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137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67902C-F00D-42CF-8CC5-B76640583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CF0FA-CB6E-485B-8221-66DC0C45DC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563A20E-FEB4-47FD-B3C1-F361F3EE2F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B204C5B-1822-44FD-94B7-0BFF450C777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5A8CB7B-6D6D-4C93-9E24-BB22681398F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5DC36-32EA-4D0B-B395-E6BEB045E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88FA6C-D830-4DD3-B038-018D3E79C5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0914F7-DD82-4B37-B094-972A624999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20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3087F7-E211-4BB9-A120-582FF4BA4F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4ADFCAA-5E74-45C3-9732-AF1E6EBBD4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94CC782-CA17-4C4D-A77A-1F7DF06DD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6ECE9B3-0F7C-4E81-A8A2-0B1151EF8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397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6A82764-167E-4227-86AA-AF43004C7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E2A58D0-0323-4E7C-AC6E-84BDDEEB7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41322EC-ADA7-4E6B-977C-96F5A965A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5992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FA1A8-021B-4104-A0B4-238C88DC05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137D92-0F27-4C65-AFFB-A119444C4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3D7C2CA-0314-4E63-BA3C-CC4F8A5FC5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A9F691-5821-4ED6-83E5-FD7F2703C4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154C7D-2C06-498F-B085-C57723A76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918641-DC42-409F-8B41-72C6EB225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845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3FDB73-7F71-4006-909C-27C689FF4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7001316-47BB-47DF-B180-143F30B4528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7E30215-AC93-4574-A321-B72DB3B7783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B8C0B-5576-4711-A2F8-95AE5AB4F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0A17C9-6A61-4B30-AA2D-7285653A99B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B53842-AE98-42E1-AB3F-23001844E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9E427A-42C9-4B51-BCD5-8D0F65D15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006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FF376FC-3636-4A35-8B40-39FFF736B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05891F-C53F-4E63-85AC-81C521A58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A28BBD-9B24-41D0-BDB3-A1229A1449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0A17C9-6A61-4B30-AA2D-7285653A99B4}" type="datetimeFigureOut">
              <a:rPr lang="en-US" smtClean="0"/>
              <a:t>3/13/2020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CA18C2-6230-4FFE-96E7-EE1AB80B080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89BA36-C6BF-4966-ACDA-2D09A63EDE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66DFAF-7F89-4E1C-84E2-38A3C0BC27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3993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4D992634-E115-4A01-AA8E-2D14FFD43A4E}"/>
              </a:ext>
            </a:extLst>
          </p:cNvPr>
          <p:cNvSpPr txBox="1"/>
          <p:nvPr/>
        </p:nvSpPr>
        <p:spPr>
          <a:xfrm>
            <a:off x="609600" y="4771423"/>
            <a:ext cx="107492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i="1" dirty="0">
                <a:solidFill>
                  <a:srgbClr val="00B0F0"/>
                </a:solidFill>
              </a:rPr>
              <a:t>Drug and Alcohol Dependence</a:t>
            </a:r>
            <a:r>
              <a:rPr lang="en-US" sz="2800" b="1" dirty="0">
                <a:solidFill>
                  <a:srgbClr val="00B0F0"/>
                </a:solidFill>
              </a:rPr>
              <a:t>, Volume 209, 1 April 2020, 107935. 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D45D7DC-AB92-4863-AFBB-D8CC8C4F4AF4}"/>
              </a:ext>
            </a:extLst>
          </p:cNvPr>
          <p:cNvSpPr txBox="1"/>
          <p:nvPr/>
        </p:nvSpPr>
        <p:spPr>
          <a:xfrm>
            <a:off x="609600" y="772160"/>
            <a:ext cx="112872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Daily cannabis use was associated with reduced risk of type II diabetes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6B9F2A4-FF0F-403E-B093-33393AD66C52}"/>
              </a:ext>
            </a:extLst>
          </p:cNvPr>
          <p:cNvSpPr txBox="1"/>
          <p:nvPr/>
        </p:nvSpPr>
        <p:spPr>
          <a:xfrm>
            <a:off x="609600" y="2086577"/>
            <a:ext cx="1128721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Association between self-reported marijuana use and incident diabetes in women and men with and at risk for HIV</a:t>
            </a:r>
          </a:p>
          <a:p>
            <a:r>
              <a:rPr lang="en-US" sz="3200" i="1" dirty="0"/>
              <a:t>Okafor et al</a:t>
            </a:r>
          </a:p>
        </p:txBody>
      </p:sp>
    </p:spTree>
    <p:extLst>
      <p:ext uri="{BB962C8B-B14F-4D97-AF65-F5344CB8AC3E}">
        <p14:creationId xmlns:p14="http://schemas.microsoft.com/office/powerpoint/2010/main" val="1521934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4092-0ABE-4E4A-AA37-C742B2DC5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The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2715-D9BF-47EA-8922-6C6DA128A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Previous studies have suggested that cannabis use can increase the risk for type II diabetes. </a:t>
            </a:r>
          </a:p>
          <a:p>
            <a:r>
              <a:rPr lang="en-US" sz="3200" dirty="0"/>
              <a:t>However, it is not clear whether cannabis use among people living with HIV can increase their risk for developing type II diabetes. </a:t>
            </a:r>
          </a:p>
        </p:txBody>
      </p:sp>
    </p:spTree>
    <p:extLst>
      <p:ext uri="{BB962C8B-B14F-4D97-AF65-F5344CB8AC3E}">
        <p14:creationId xmlns:p14="http://schemas.microsoft.com/office/powerpoint/2010/main" val="31297598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54092-0ABE-4E4A-AA37-C742B2DC5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The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2715-D9BF-47EA-8922-6C6DA128A2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study looked for associations between cannabis use and the development of type II diabetes among women and men who were HIV-positive or were at risk for HIV-infection. </a:t>
            </a:r>
          </a:p>
          <a:p>
            <a:r>
              <a:rPr lang="en-US" sz="3200" dirty="0"/>
              <a:t>The researchers utilized data from the Women’s Interagency HIV Study (WIHS) and Multicenter AIDS Cohort Study (MACS)</a:t>
            </a:r>
          </a:p>
          <a:p>
            <a:r>
              <a:rPr lang="en-US" sz="3200" dirty="0"/>
              <a:t>The study used nearly 20 years of follow-up data from 3578 participants in WIHS (61% were HIV positive) and 2682 in MACS (49% were HIV positive).</a:t>
            </a:r>
          </a:p>
        </p:txBody>
      </p:sp>
    </p:spTree>
    <p:extLst>
      <p:ext uri="{BB962C8B-B14F-4D97-AF65-F5344CB8AC3E}">
        <p14:creationId xmlns:p14="http://schemas.microsoft.com/office/powerpoint/2010/main" val="7007484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DC9EA-05CE-43EE-9CD9-AD96B49048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Results: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D06E1-D83B-4039-9457-36861C99E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/>
              <a:t>WIHS cohort</a:t>
            </a:r>
            <a:r>
              <a:rPr lang="en-US" dirty="0"/>
              <a:t>: A follow-up between 2000-2017 among women living with or at risk for HIV identified 452 incident cases of type II diabetes.</a:t>
            </a:r>
          </a:p>
          <a:p>
            <a:pPr lvl="1"/>
            <a:r>
              <a:rPr lang="en-US" dirty="0"/>
              <a:t>320/452 cases (~70%) were among HIV-positive women.</a:t>
            </a:r>
          </a:p>
          <a:p>
            <a:pPr lvl="2"/>
            <a:r>
              <a:rPr lang="en-US" dirty="0"/>
              <a:t>Unadjusted incidence rate for type II diabetes was 1.46 per 100 person-years among all women in WIHS.</a:t>
            </a:r>
          </a:p>
          <a:p>
            <a:r>
              <a:rPr lang="en-US" b="1" u="sng" dirty="0"/>
              <a:t>MACS cohort</a:t>
            </a:r>
            <a:r>
              <a:rPr lang="en-US" dirty="0"/>
              <a:t>: A follow-up between 1999-2017 among men at risk for HIV identified 326 incident cases of type II diabetes.</a:t>
            </a:r>
          </a:p>
          <a:p>
            <a:pPr lvl="1"/>
            <a:r>
              <a:rPr lang="en-US" dirty="0"/>
              <a:t>164/326 cases (~50%) cases were among HIV-positive men.</a:t>
            </a:r>
          </a:p>
          <a:p>
            <a:pPr lvl="2"/>
            <a:r>
              <a:rPr lang="en-US" dirty="0"/>
              <a:t>Unadjusted incidence rate for type II diabetes was 1.04 per 100 person-years among all men in MACS.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2558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6BC83-C892-43FA-8458-D7A065F792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Results (continued)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671BB-3D34-48C5-B739-4C62CC2DBD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data collectively showed a reduced risk for developing type II diabetes among daily cannabis users, compared to non-users.</a:t>
            </a:r>
          </a:p>
          <a:p>
            <a:pPr lvl="1"/>
            <a:r>
              <a:rPr lang="en-US" dirty="0"/>
              <a:t>Hazard ratios (HR) for this association were 0.56 and 0.6, in the WIHS and MACS cohorts, respectively.</a:t>
            </a:r>
          </a:p>
          <a:p>
            <a:pPr lvl="1"/>
            <a:r>
              <a:rPr lang="en-US" dirty="0"/>
              <a:t>However, the hazard ratios varied widely between daily, weekly or monthly use and not all the associations were statistically significant.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613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55DDA-5856-4F25-BA5E-37382A302F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C00000"/>
                </a:solidFill>
              </a:rPr>
              <a:t>Conclusions</a:t>
            </a:r>
            <a:r>
              <a:rPr lang="en-US" b="1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6D0671-DEFB-4174-BCA7-EB79E40C93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Cannabis use was associated with reduced risk for developing type II diabetes among people living with or at risk for HIV.</a:t>
            </a:r>
          </a:p>
        </p:txBody>
      </p:sp>
    </p:spTree>
    <p:extLst>
      <p:ext uri="{BB962C8B-B14F-4D97-AF65-F5344CB8AC3E}">
        <p14:creationId xmlns:p14="http://schemas.microsoft.com/office/powerpoint/2010/main" val="30613089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373</Words>
  <Application>Microsoft Office PowerPoint</Application>
  <PresentationFormat>Widescreen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The problem</vt:lpstr>
      <vt:lpstr>The study</vt:lpstr>
      <vt:lpstr>Results:</vt:lpstr>
      <vt:lpstr>Results (continued)</vt:lpstr>
      <vt:lpstr>Conclusions: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Dhivya Ramalingam</dc:creator>
  <cp:lastModifiedBy>Dhivya Ramalingam</cp:lastModifiedBy>
  <cp:revision>13</cp:revision>
  <dcterms:created xsi:type="dcterms:W3CDTF">2019-11-03T23:16:28Z</dcterms:created>
  <dcterms:modified xsi:type="dcterms:W3CDTF">2020-03-13T14:22:36Z</dcterms:modified>
</cp:coreProperties>
</file>