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3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EC06-16E1-4C9D-878A-CCA433DE5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57EF0-1307-4E86-8A36-7A4CB62F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E852E-EFCD-4271-8714-DCEF5C2B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3D9CA-008B-4314-93B1-37F5245A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51DEC-BE71-4C2F-93E7-1BE9FDF2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3D2F-ACCD-4CB0-B80B-9848B98F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99AF2-45EE-4DD8-A2F7-99E9063B8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40175-1263-419C-99D7-3288D8B0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A044-4268-43D2-B624-7D8AC5EA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ABA6-27E4-43B2-974A-770F2BDD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1FC63-F474-4E13-BA4B-FEAEF5130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0D8F9-35F2-4842-BCCF-102E60D5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E9A61-3489-4A36-8C51-3AD2E902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722C-1316-4C1D-BE41-AFD402A6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972F8-50DC-4326-9010-E8C3984D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3537-CFCE-4808-A621-F7025882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C994-72F9-454C-B5F2-EC38FAA6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FF356-08EA-48AF-85A0-6AEC562F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1821E-BE44-4E72-BCA8-FAED9D00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6983-2C51-42B9-A767-5755DBA9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9175-E0AC-4D47-8579-6BAE8FF7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28E93-80F4-491A-B978-A956BA66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E677C-4424-407B-90FB-FBE7F31F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8E91-4A9F-4CA7-A506-D869943A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2CDBE-8A97-4DE3-8252-4203C2FD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FD7A-C186-4174-B7B5-1BBD692D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15123-13D3-43D5-A534-7EF2B65AE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2686D-5278-4DE7-9912-C37FBC61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A129-AE47-48BB-8611-BDDEC406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E7D2D-6E26-49D5-B791-1C5FDFCA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9D23-6565-4D47-9140-9476D19E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902C-F00D-42CF-8CC5-B7664058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CF0FA-CB6E-485B-8221-66DC0C45D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3A20E-FEB4-47FD-B3C1-F361F3EE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4C5B-1822-44FD-94B7-0BFF450C7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8CB7B-6D6D-4C93-9E24-BB2268139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5DC36-32EA-4D0B-B395-E6BEB045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8FA6C-D830-4DD3-B038-018D3E79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914F7-DD82-4B37-B094-972A6249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87F7-E211-4BB9-A120-582FF4BA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DFCAA-5E74-45C3-9732-AF1E6EBB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CC782-CA17-4C4D-A77A-1F7DF06D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E9B3-0F7C-4E81-A8A2-0B1151E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82764-167E-4227-86AA-AF43004C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A58D0-0323-4E7C-AC6E-84BDDEEB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322EC-ADA7-4E6B-977C-96F5A965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A1A8-021B-4104-A0B4-238C88DC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7D92-0F27-4C65-AFFB-A119444C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7C2CA-0314-4E63-BA3C-CC4F8A5F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9F691-5821-4ED6-83E5-FD7F2703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54C7D-2C06-498F-B085-C57723A7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18641-DC42-409F-8B41-72C6EB22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8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DB73-7F71-4006-909C-27C689FF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001316-47BB-47DF-B180-143F30B45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30215-AC93-4574-A321-B72DB3B77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8C0B-5576-4711-A2F8-95AE5AB4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53842-AE98-42E1-AB3F-23001844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E427A-42C9-4B51-BCD5-8D0F65D1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376FC-3636-4A35-8B40-39FFF736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5891F-C53F-4E63-85AC-81C521A5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8BBD-9B24-41D0-BDB3-A1229A14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17C9-6A61-4B30-AA2D-7285653A99B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A18C2-6230-4FFE-96E7-EE1AB80B0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BA36-C6BF-4966-ACDA-2D09A63E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opygrowth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www.auroramj.com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992634-E115-4A01-AA8E-2D14FFD43A4E}"/>
              </a:ext>
            </a:extLst>
          </p:cNvPr>
          <p:cNvSpPr txBox="1"/>
          <p:nvPr/>
        </p:nvSpPr>
        <p:spPr>
          <a:xfrm>
            <a:off x="609600" y="4771423"/>
            <a:ext cx="10749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B0F0"/>
                </a:solidFill>
              </a:rPr>
              <a:t>Addict </a:t>
            </a:r>
            <a:r>
              <a:rPr lang="en-US" sz="2800" b="1" i="1" dirty="0" err="1">
                <a:solidFill>
                  <a:srgbClr val="00B0F0"/>
                </a:solidFill>
              </a:rPr>
              <a:t>Behav</a:t>
            </a:r>
            <a:r>
              <a:rPr lang="en-US" sz="2800" b="1" i="1" dirty="0">
                <a:solidFill>
                  <a:srgbClr val="00B0F0"/>
                </a:solidFill>
              </a:rPr>
              <a:t>. 2020 Aug;107:106411.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45D7DC-AB92-4863-AFBB-D8CC8C4F4AF4}"/>
              </a:ext>
            </a:extLst>
          </p:cNvPr>
          <p:cNvSpPr txBox="1"/>
          <p:nvPr/>
        </p:nvSpPr>
        <p:spPr>
          <a:xfrm>
            <a:off x="609600" y="772160"/>
            <a:ext cx="11287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C00000"/>
                </a:solidFill>
              </a:rPr>
              <a:t>Regular cannabis use is associated with blunted emotional responses to acute stress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B9F2A4-FF0F-403E-B093-33393AD66C52}"/>
              </a:ext>
            </a:extLst>
          </p:cNvPr>
          <p:cNvSpPr txBox="1"/>
          <p:nvPr/>
        </p:nvSpPr>
        <p:spPr>
          <a:xfrm>
            <a:off x="609600" y="2086577"/>
            <a:ext cx="11287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Regular cannabis use is associated with blunted affective, but not cardiovascular, stress responses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i="1" dirty="0" err="1"/>
              <a:t>DeAngelis</a:t>
            </a:r>
            <a:r>
              <a:rPr lang="en-US" sz="3200" i="1" dirty="0"/>
              <a:t> BN and </a:t>
            </a:r>
            <a:r>
              <a:rPr lang="en-US" sz="3200" i="1" dirty="0" err="1"/>
              <a:t>al’Absi</a:t>
            </a:r>
            <a:r>
              <a:rPr lang="en-US" sz="3200" i="1" dirty="0"/>
              <a:t> </a:t>
            </a:r>
            <a:r>
              <a:rPr lang="en-US" sz="3200" i="1" dirty="0" smtClean="0"/>
              <a:t>M</a:t>
            </a:r>
            <a:endParaRPr lang="en-US" sz="3200" i="1" dirty="0"/>
          </a:p>
        </p:txBody>
      </p:sp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64" y="5589917"/>
            <a:ext cx="151447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5513717"/>
            <a:ext cx="22098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4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264" y="5551817"/>
            <a:ext cx="1971675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1581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2686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3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Physiological responses to acute stress is regulated by the body’s endocannabinoid </a:t>
            </a:r>
            <a:r>
              <a:rPr lang="en-US" sz="3200" dirty="0" smtClean="0"/>
              <a:t>system which regulates:</a:t>
            </a:r>
          </a:p>
          <a:p>
            <a:pPr lvl="1"/>
            <a:r>
              <a:rPr lang="en-US" sz="2800" dirty="0" smtClean="0"/>
              <a:t>Homeostasis</a:t>
            </a:r>
            <a:r>
              <a:rPr lang="en-US" sz="2800" dirty="0"/>
              <a:t>, which refers to the ability to maintain a relatively stable internal state despite changes that happen in the external </a:t>
            </a:r>
            <a:r>
              <a:rPr lang="en-US" sz="2800" dirty="0" smtClean="0"/>
              <a:t>world</a:t>
            </a:r>
          </a:p>
          <a:p>
            <a:pPr lvl="1"/>
            <a:r>
              <a:rPr lang="en-US" sz="2800" dirty="0" smtClean="0"/>
              <a:t>Memory</a:t>
            </a:r>
            <a:r>
              <a:rPr lang="en-US" sz="2800" dirty="0"/>
              <a:t>, mood and immunity </a:t>
            </a:r>
            <a:endParaRPr lang="en-US" sz="2800" dirty="0" smtClean="0"/>
          </a:p>
          <a:p>
            <a:r>
              <a:rPr lang="en-US" sz="3200" dirty="0" smtClean="0"/>
              <a:t>The </a:t>
            </a:r>
            <a:r>
              <a:rPr lang="en-US" sz="3200" dirty="0"/>
              <a:t>endocannabinoid system is also the target of two key components of cannabis- namely </a:t>
            </a:r>
            <a:r>
              <a:rPr lang="en-US" sz="3200" dirty="0" err="1"/>
              <a:t>cannabidiol</a:t>
            </a:r>
            <a:r>
              <a:rPr lang="en-US" sz="3200" dirty="0"/>
              <a:t> (CBD) and </a:t>
            </a:r>
            <a:r>
              <a:rPr lang="en-US" sz="3200" dirty="0" smtClean="0">
                <a:sym typeface="Symbol" panose="05050102010706020507" pitchFamily="18" charset="2"/>
              </a:rPr>
              <a:t></a:t>
            </a:r>
            <a:r>
              <a:rPr lang="en-US" sz="3200" dirty="0" smtClean="0"/>
              <a:t>-</a:t>
            </a:r>
            <a:r>
              <a:rPr lang="en-US" sz="3200" dirty="0"/>
              <a:t>9-tetrahydrocannabinol (THC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Therefore</a:t>
            </a:r>
            <a:r>
              <a:rPr lang="en-US" sz="3200" dirty="0"/>
              <a:t>, it is important to understand the potential implications of long-term cannabis use on acute stress </a:t>
            </a:r>
            <a:r>
              <a:rPr lang="en-US" sz="3200" dirty="0" smtClean="0"/>
              <a:t>response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97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study examined the impact of regular cannabis use on cardiovascular and subjective responses to acute </a:t>
            </a:r>
            <a:r>
              <a:rPr lang="en-US" sz="3200" dirty="0" smtClean="0"/>
              <a:t>stress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074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Results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total of 79 participants (45 cannabis users, 34 non-cannabis users) were included in this </a:t>
            </a:r>
            <a:r>
              <a:rPr lang="en-US" dirty="0" smtClean="0"/>
              <a:t>study</a:t>
            </a:r>
            <a:endParaRPr lang="en-US" dirty="0"/>
          </a:p>
          <a:p>
            <a:r>
              <a:rPr lang="en-US" dirty="0" smtClean="0"/>
              <a:t>Participants </a:t>
            </a:r>
            <a:r>
              <a:rPr lang="en-US" dirty="0"/>
              <a:t>completed a laboratory visit that was designed as </a:t>
            </a:r>
            <a:r>
              <a:rPr lang="en-US" dirty="0" smtClean="0"/>
              <a:t>follows:</a:t>
            </a:r>
          </a:p>
          <a:p>
            <a:pPr lvl="1"/>
            <a:r>
              <a:rPr lang="en-US" i="1" dirty="0" smtClean="0"/>
              <a:t>Rest </a:t>
            </a:r>
            <a:r>
              <a:rPr lang="en-US" i="1" dirty="0"/>
              <a:t>period </a:t>
            </a:r>
            <a:r>
              <a:rPr lang="en-US" i="1" dirty="0" smtClean="0"/>
              <a:t>1</a:t>
            </a:r>
          </a:p>
          <a:p>
            <a:pPr lvl="1"/>
            <a:r>
              <a:rPr lang="en-US" i="1" dirty="0" smtClean="0"/>
              <a:t>Three </a:t>
            </a:r>
            <a:r>
              <a:rPr lang="en-US" i="1" dirty="0"/>
              <a:t>acute stress tasks (speech delivery, mental math, cold-</a:t>
            </a:r>
            <a:r>
              <a:rPr lang="en-US" i="1" dirty="0" err="1"/>
              <a:t>pressor</a:t>
            </a:r>
            <a:r>
              <a:rPr lang="en-US" i="1" dirty="0"/>
              <a:t> </a:t>
            </a:r>
            <a:r>
              <a:rPr lang="en-US" i="1" dirty="0" smtClean="0"/>
              <a:t>test)</a:t>
            </a:r>
          </a:p>
          <a:p>
            <a:pPr lvl="1"/>
            <a:r>
              <a:rPr lang="en-US" i="1" dirty="0" smtClean="0"/>
              <a:t>Rest </a:t>
            </a:r>
            <a:r>
              <a:rPr lang="en-US" i="1" dirty="0"/>
              <a:t>period </a:t>
            </a:r>
            <a:r>
              <a:rPr lang="en-US" i="1" dirty="0" smtClean="0"/>
              <a:t>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6255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Results </a:t>
            </a:r>
            <a:r>
              <a:rPr lang="en-US" b="1" i="1" dirty="0" smtClean="0">
                <a:solidFill>
                  <a:srgbClr val="C00000"/>
                </a:solidFill>
              </a:rPr>
              <a:t>(continued)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Subjective </a:t>
            </a:r>
            <a:r>
              <a:rPr lang="en-US" b="1" i="1" dirty="0"/>
              <a:t>states</a:t>
            </a:r>
            <a:r>
              <a:rPr lang="en-US" dirty="0"/>
              <a:t> (state stress, positive affect, state anxiety, cannabis craving) were measured at 4 time </a:t>
            </a:r>
            <a:r>
              <a:rPr lang="en-US" dirty="0" smtClean="0"/>
              <a:t>points:</a:t>
            </a:r>
          </a:p>
          <a:p>
            <a:pPr lvl="1"/>
            <a:r>
              <a:rPr lang="en-US" i="1" dirty="0" smtClean="0"/>
              <a:t>Before </a:t>
            </a:r>
            <a:r>
              <a:rPr lang="en-US" i="1" dirty="0"/>
              <a:t>and after rest period </a:t>
            </a:r>
            <a:r>
              <a:rPr lang="en-US" i="1" dirty="0" smtClean="0"/>
              <a:t>1</a:t>
            </a:r>
          </a:p>
          <a:p>
            <a:pPr lvl="1"/>
            <a:r>
              <a:rPr lang="en-US" i="1" dirty="0" smtClean="0"/>
              <a:t>After </a:t>
            </a:r>
            <a:r>
              <a:rPr lang="en-US" i="1" dirty="0"/>
              <a:t>the stress </a:t>
            </a:r>
            <a:r>
              <a:rPr lang="en-US" i="1" dirty="0" smtClean="0"/>
              <a:t>tasks</a:t>
            </a:r>
          </a:p>
          <a:p>
            <a:pPr lvl="1"/>
            <a:r>
              <a:rPr lang="en-US" i="1" dirty="0" smtClean="0"/>
              <a:t>After </a:t>
            </a:r>
            <a:r>
              <a:rPr lang="en-US" i="1" dirty="0"/>
              <a:t>rest period </a:t>
            </a:r>
            <a:r>
              <a:rPr lang="en-US" i="1" dirty="0" smtClean="0"/>
              <a:t>2</a:t>
            </a:r>
          </a:p>
          <a:p>
            <a:r>
              <a:rPr lang="en-US" b="1" i="1" dirty="0" smtClean="0"/>
              <a:t>Cardiovascular </a:t>
            </a:r>
            <a:r>
              <a:rPr lang="en-US" b="1" i="1" dirty="0"/>
              <a:t>data</a:t>
            </a:r>
            <a:r>
              <a:rPr lang="en-US" dirty="0"/>
              <a:t> (blood pressure, heart rate, mean arterial pressure) data were assessed at 5 time </a:t>
            </a:r>
            <a:r>
              <a:rPr lang="en-US" dirty="0" smtClean="0"/>
              <a:t>points: </a:t>
            </a:r>
          </a:p>
          <a:p>
            <a:pPr lvl="1"/>
            <a:r>
              <a:rPr lang="en-US" i="1" dirty="0" smtClean="0"/>
              <a:t>Every </a:t>
            </a:r>
            <a:r>
              <a:rPr lang="en-US" i="1" dirty="0"/>
              <a:t>5 minutes during rest period </a:t>
            </a:r>
            <a:r>
              <a:rPr lang="en-US" i="1" dirty="0" smtClean="0"/>
              <a:t>1 </a:t>
            </a:r>
          </a:p>
          <a:p>
            <a:pPr lvl="1"/>
            <a:r>
              <a:rPr lang="en-US" i="1" dirty="0" smtClean="0"/>
              <a:t>Every </a:t>
            </a:r>
            <a:r>
              <a:rPr lang="en-US" i="1" dirty="0"/>
              <a:t>2 minutes during the stress </a:t>
            </a:r>
            <a:r>
              <a:rPr lang="en-US" i="1" dirty="0" smtClean="0"/>
              <a:t>tasks</a:t>
            </a:r>
          </a:p>
          <a:p>
            <a:pPr lvl="1"/>
            <a:r>
              <a:rPr lang="en-US" i="1" dirty="0" smtClean="0"/>
              <a:t>Every </a:t>
            </a:r>
            <a:r>
              <a:rPr lang="en-US" i="1" dirty="0"/>
              <a:t>5 minutes during rest period </a:t>
            </a:r>
            <a:r>
              <a:rPr lang="en-US" i="1" dirty="0" smtClean="0"/>
              <a:t>2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BC83-C892-43FA-8458-D7A065F79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Results </a:t>
            </a:r>
            <a:r>
              <a:rPr lang="en-US" b="1" i="1" dirty="0" smtClean="0">
                <a:solidFill>
                  <a:srgbClr val="C00000"/>
                </a:solidFill>
              </a:rPr>
              <a:t>(continued)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671BB-3D34-48C5-B739-4C62CC2DB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</a:t>
            </a:r>
            <a:r>
              <a:rPr lang="en-US" dirty="0"/>
              <a:t>cannabis use was significantly associated with blunted positive affect, state stress, and state anxiety in response to acute stress </a:t>
            </a:r>
            <a:r>
              <a:rPr lang="en-US" dirty="0" smtClean="0"/>
              <a:t>challenges</a:t>
            </a:r>
            <a:endParaRPr lang="en-US" dirty="0"/>
          </a:p>
          <a:p>
            <a:r>
              <a:rPr lang="en-US" dirty="0" smtClean="0"/>
              <a:t>Cannabis </a:t>
            </a:r>
            <a:r>
              <a:rPr lang="en-US" dirty="0"/>
              <a:t>use was not associated with changes in cardiovascular </a:t>
            </a:r>
            <a:r>
              <a:rPr lang="en-US" dirty="0" smtClean="0"/>
              <a:t>responses</a:t>
            </a:r>
          </a:p>
          <a:p>
            <a:r>
              <a:rPr lang="en-US" dirty="0" smtClean="0"/>
              <a:t>Cannabis </a:t>
            </a:r>
            <a:r>
              <a:rPr lang="en-US" dirty="0"/>
              <a:t>craving significantly decreased in response to stress challenges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1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5DDA-5856-4F25-BA5E-37382A3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Conclusions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D0671-DEFB-4174-BCA7-EB79E40C9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Chronic cannabis use is associated with blunted positive and negative emotional responses to acute </a:t>
            </a:r>
            <a:r>
              <a:rPr lang="en-US" dirty="0" smtClean="0"/>
              <a:t>stress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0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341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The problem</vt:lpstr>
      <vt:lpstr>The study</vt:lpstr>
      <vt:lpstr>Results</vt:lpstr>
      <vt:lpstr>Results (continued)</vt:lpstr>
      <vt:lpstr>Results (continued)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Dhivya Ramalingam</dc:creator>
  <cp:lastModifiedBy>Dhivya Ramalingam</cp:lastModifiedBy>
  <cp:revision>19</cp:revision>
  <dcterms:created xsi:type="dcterms:W3CDTF">2019-11-03T23:16:28Z</dcterms:created>
  <dcterms:modified xsi:type="dcterms:W3CDTF">2021-02-08T19:58:54Z</dcterms:modified>
</cp:coreProperties>
</file>