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opygrowth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auroramj.com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4771423"/>
            <a:ext cx="1074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B0F0"/>
                </a:solidFill>
              </a:rPr>
              <a:t>J </a:t>
            </a:r>
            <a:r>
              <a:rPr lang="en-US" sz="2800" b="1" i="1" dirty="0" err="1">
                <a:solidFill>
                  <a:srgbClr val="00B0F0"/>
                </a:solidFill>
              </a:rPr>
              <a:t>Perinatol</a:t>
            </a:r>
            <a:r>
              <a:rPr lang="en-US" sz="2800" b="1" i="1" dirty="0">
                <a:solidFill>
                  <a:srgbClr val="00B0F0"/>
                </a:solidFill>
              </a:rPr>
              <a:t> 40, 1477–1482 (2020</a:t>
            </a:r>
            <a:r>
              <a:rPr lang="en-US" sz="2800" b="1" i="1" dirty="0" smtClean="0">
                <a:solidFill>
                  <a:srgbClr val="00B0F0"/>
                </a:solidFill>
              </a:rPr>
              <a:t>)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1287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</a:rPr>
              <a:t>In utero</a:t>
            </a:r>
            <a:r>
              <a:rPr lang="en-US" sz="3200" b="1" dirty="0">
                <a:solidFill>
                  <a:srgbClr val="C00000"/>
                </a:solidFill>
              </a:rPr>
              <a:t> cannabis exposure may lead to worse birth outcomes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9F2A4-FF0F-403E-B093-33393AD66C52}"/>
              </a:ext>
            </a:extLst>
          </p:cNvPr>
          <p:cNvSpPr txBox="1"/>
          <p:nvPr/>
        </p:nvSpPr>
        <p:spPr>
          <a:xfrm>
            <a:off x="609600" y="2086577"/>
            <a:ext cx="11287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Impact of pregnancy marijuana use on birth outcomes: results from two matched population-based </a:t>
            </a:r>
            <a:r>
              <a:rPr lang="en-US" sz="3200" b="1" dirty="0" smtClean="0"/>
              <a:t>cohorts</a:t>
            </a:r>
            <a:br>
              <a:rPr lang="en-US" sz="3200" b="1" dirty="0" smtClean="0"/>
            </a:br>
            <a:r>
              <a:rPr lang="en-US" sz="3200" i="1" dirty="0" smtClean="0"/>
              <a:t>Bailey BA </a:t>
            </a:r>
            <a:r>
              <a:rPr lang="en-US" sz="3200" i="1" dirty="0"/>
              <a:t>et al</a:t>
            </a:r>
          </a:p>
        </p:txBody>
      </p:sp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64" y="5589917"/>
            <a:ext cx="15144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5513717"/>
            <a:ext cx="22098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264" y="5551817"/>
            <a:ext cx="197167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1581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2686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Cannabis use often correlates with other substance use (e.g. tobacco, alcohol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Studies </a:t>
            </a:r>
            <a:r>
              <a:rPr lang="en-US" sz="3200" dirty="0"/>
              <a:t>that characterize the impact of maternal cannabis use on birth outcomes are often confounded by these </a:t>
            </a:r>
            <a:r>
              <a:rPr lang="en-US" sz="3200" dirty="0" smtClean="0"/>
              <a:t>factors 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unique contribution of </a:t>
            </a:r>
            <a:r>
              <a:rPr lang="en-US" sz="3200" i="1" dirty="0"/>
              <a:t>in utero</a:t>
            </a:r>
            <a:r>
              <a:rPr lang="en-US" sz="3200" dirty="0"/>
              <a:t> cannabis exposure on birth outcomes have not been fully </a:t>
            </a:r>
            <a:r>
              <a:rPr lang="en-US" sz="3200" dirty="0" smtClean="0"/>
              <a:t>characterized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objective of this study was to examine the association between biochemically confirmed cannabis exposure late in pregnancy and birth </a:t>
            </a:r>
            <a:r>
              <a:rPr lang="en-US" sz="3200" dirty="0" smtClean="0"/>
              <a:t>outcomes</a:t>
            </a:r>
          </a:p>
          <a:p>
            <a:r>
              <a:rPr lang="en-US" sz="3200" dirty="0" smtClean="0"/>
              <a:t>Data </a:t>
            </a:r>
            <a:r>
              <a:rPr lang="en-US" sz="3200" dirty="0"/>
              <a:t>from two independent cohorts (Appalachian and Rocky Mountain</a:t>
            </a:r>
            <a:r>
              <a:rPr lang="en-US" sz="3200" dirty="0" smtClean="0"/>
              <a:t>) were utilized for this analysis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074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Appalachian cohort, participants were identified by a retrospective review of 18,728 births over a five-year </a:t>
            </a:r>
            <a:r>
              <a:rPr lang="en-US" dirty="0" smtClean="0"/>
              <a:t>period</a:t>
            </a:r>
          </a:p>
          <a:p>
            <a:r>
              <a:rPr lang="en-US" dirty="0" smtClean="0"/>
              <a:t>In </a:t>
            </a:r>
            <a:r>
              <a:rPr lang="en-US" dirty="0"/>
              <a:t>the Rocky Mountain cohort, they were identified via a prospective review of 12,443 births over a four-year </a:t>
            </a:r>
            <a:r>
              <a:rPr lang="en-US" dirty="0" smtClean="0"/>
              <a:t>period </a:t>
            </a:r>
          </a:p>
          <a:p>
            <a:pPr lvl="1"/>
            <a:r>
              <a:rPr lang="en-US" dirty="0" smtClean="0"/>
              <a:t>Participants </a:t>
            </a:r>
            <a:r>
              <a:rPr lang="en-US" dirty="0"/>
              <a:t>with cannabis exposure were identified using a urine drug screen at </a:t>
            </a:r>
            <a:r>
              <a:rPr lang="en-US" dirty="0" smtClean="0"/>
              <a:t>delivery </a:t>
            </a:r>
          </a:p>
          <a:p>
            <a:pPr lvl="1"/>
            <a:r>
              <a:rPr lang="en-US" dirty="0" smtClean="0"/>
              <a:t>Cannabis-exposed </a:t>
            </a:r>
            <a:r>
              <a:rPr lang="en-US" dirty="0"/>
              <a:t>participants were matched to an equal number of unexposed participants who had no cannabis exposure during </a:t>
            </a:r>
            <a:r>
              <a:rPr lang="en-US" dirty="0" smtClean="0"/>
              <a:t>pregnancy/delivery </a:t>
            </a:r>
          </a:p>
          <a:p>
            <a:r>
              <a:rPr lang="en-US" dirty="0" smtClean="0"/>
              <a:t>Together</a:t>
            </a:r>
            <a:r>
              <a:rPr lang="en-US" dirty="0"/>
              <a:t>, the study included </a:t>
            </a:r>
            <a:r>
              <a:rPr lang="en-US" b="1" dirty="0"/>
              <a:t>1062 mother–newborn </a:t>
            </a:r>
            <a:r>
              <a:rPr lang="en-US" b="1" dirty="0" smtClean="0"/>
              <a:t>dyads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/>
              <a:t>Cannabis-exposed</a:t>
            </a:r>
            <a:r>
              <a:rPr lang="en-US" dirty="0"/>
              <a:t>: n= </a:t>
            </a:r>
            <a:r>
              <a:rPr lang="en-US" dirty="0" smtClean="0"/>
              <a:t>531; Cannabis-unexposed</a:t>
            </a:r>
            <a:r>
              <a:rPr lang="en-US" dirty="0"/>
              <a:t>: </a:t>
            </a:r>
            <a:r>
              <a:rPr lang="en-US" dirty="0" smtClean="0"/>
              <a:t>n=531)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BC83-C892-43FA-8458-D7A065F79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Results (</a:t>
            </a:r>
            <a:r>
              <a:rPr lang="en-US" b="1" i="1" dirty="0" smtClean="0">
                <a:solidFill>
                  <a:srgbClr val="C00000"/>
                </a:solidFill>
              </a:rPr>
              <a:t>continued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671BB-3D34-48C5-B739-4C62CC2D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Newborns </a:t>
            </a:r>
            <a:r>
              <a:rPr lang="en-US" dirty="0"/>
              <a:t>exposed to cannabis </a:t>
            </a:r>
            <a:r>
              <a:rPr lang="en-US" i="1" dirty="0"/>
              <a:t>in utero </a:t>
            </a:r>
            <a:r>
              <a:rPr lang="en-US" dirty="0"/>
              <a:t>had significantly lower Apgar scores (1 min and 5 min) and </a:t>
            </a:r>
            <a:r>
              <a:rPr lang="en-US" dirty="0" smtClean="0"/>
              <a:t>had a </a:t>
            </a:r>
            <a:r>
              <a:rPr lang="en-US" dirty="0"/>
              <a:t>lower birth weight (218 g less), compared to those unexposed to </a:t>
            </a:r>
            <a:r>
              <a:rPr lang="en-US" dirty="0" smtClean="0"/>
              <a:t>cannabis</a:t>
            </a:r>
            <a:endParaRPr lang="en-US" dirty="0"/>
          </a:p>
          <a:p>
            <a:r>
              <a:rPr lang="en-US" dirty="0" smtClean="0"/>
              <a:t>Compared </a:t>
            </a:r>
            <a:r>
              <a:rPr lang="en-US" dirty="0"/>
              <a:t>to newborns unexposed to cannabis, those exposed to cannabis </a:t>
            </a:r>
            <a:r>
              <a:rPr lang="en-US" i="1" dirty="0"/>
              <a:t>in utero</a:t>
            </a:r>
            <a:r>
              <a:rPr lang="en-US" dirty="0"/>
              <a:t> were:</a:t>
            </a:r>
          </a:p>
          <a:p>
            <a:pPr lvl="1"/>
            <a:r>
              <a:rPr lang="en-US" dirty="0" smtClean="0"/>
              <a:t>82</a:t>
            </a:r>
            <a:r>
              <a:rPr lang="en-US" dirty="0"/>
              <a:t>% more likely to have a low birth weight (under 2.5 kg)</a:t>
            </a:r>
          </a:p>
          <a:p>
            <a:pPr lvl="1"/>
            <a:r>
              <a:rPr lang="en-US" dirty="0" smtClean="0"/>
              <a:t>79</a:t>
            </a:r>
            <a:r>
              <a:rPr lang="en-US" dirty="0"/>
              <a:t>% more likely to be born preterm (less than 37 weeks of gestation)</a:t>
            </a:r>
          </a:p>
          <a:p>
            <a:pPr lvl="1"/>
            <a:r>
              <a:rPr lang="en-US" dirty="0" smtClean="0"/>
              <a:t>43</a:t>
            </a:r>
            <a:r>
              <a:rPr lang="en-US" dirty="0"/>
              <a:t>% more likely to be admitted to the neonatal intensive care unit (NICU) following delivery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1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Conclusions</a:t>
            </a:r>
            <a:r>
              <a:rPr lang="en-US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Infants who were exposed to cannabis </a:t>
            </a:r>
            <a:r>
              <a:rPr lang="en-US" i="1" dirty="0"/>
              <a:t>in utero</a:t>
            </a:r>
            <a:r>
              <a:rPr lang="en-US" dirty="0"/>
              <a:t> had significantly worse birth outcomes, compared to those who were unexposed to </a:t>
            </a:r>
            <a:r>
              <a:rPr lang="en-US" dirty="0" smtClean="0"/>
              <a:t>cannabis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348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The problem</vt:lpstr>
      <vt:lpstr>The study</vt:lpstr>
      <vt:lpstr>Results:</vt:lpstr>
      <vt:lpstr>Results (continued)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17</cp:revision>
  <dcterms:created xsi:type="dcterms:W3CDTF">2019-11-03T23:16:28Z</dcterms:created>
  <dcterms:modified xsi:type="dcterms:W3CDTF">2021-01-17T21:21:25Z</dcterms:modified>
</cp:coreProperties>
</file>