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CEC06-16E1-4C9D-878A-CCA433DE50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057EF0-1307-4E86-8A36-7A4CB62FB8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AE852E-EFCD-4271-8714-DCEF5C2BF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3D9CA-008B-4314-93B1-37F5245AC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51DEC-BE71-4C2F-93E7-1BE9FDF25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349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53D2F-ACCD-4CB0-B80B-9848B98F8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299AF2-45EE-4DD8-A2F7-99E9063B81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F40175-1263-419C-99D7-3288D8B0E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52A044-4268-43D2-B624-7D8AC5EA8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6ABA6-27E4-43B2-974A-770F2BDDE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60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41FC63-F474-4E13-BA4B-FEAEF51302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50D8F9-35F2-4842-BCCF-102E60D524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3E9A61-3489-4A36-8C51-3AD2E9020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4722C-1316-4C1D-BE41-AFD402A66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972F8-50DC-4326-9010-E8C3984DF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792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23537-CFCE-4808-A621-F7025882C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DC994-72F9-454C-B5F2-EC38FAA65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0FF356-08EA-48AF-85A0-6AEC562F2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1821E-BE44-4E72-BCA8-FAED9D009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76983-2C51-42B9-A767-5755DBA9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770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E9175-E0AC-4D47-8579-6BAE8FF7D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328E93-80F4-491A-B978-A956BA66F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7E677C-4424-407B-90FB-FBE7F31FD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9B8E91-4A9F-4CA7-A506-D869943AA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D2CDBE-8A97-4DE3-8252-4203C2FDA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535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9FD7A-C186-4174-B7B5-1BBD692D9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15123-13D3-43D5-A534-7EF2B65AE3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52686D-5278-4DE7-9912-C37FBC61D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8EA129-AE47-48BB-8611-BDDEC406A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3E7D2D-6E26-49D5-B791-1C5FDFCAD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8A9D23-6565-4D47-9140-9476D19E1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37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7902C-F00D-42CF-8CC5-B76640583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CF0FA-CB6E-485B-8221-66DC0C45DC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63A20E-FEB4-47FD-B3C1-F361F3EE2F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204C5B-1822-44FD-94B7-0BFF450C77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A8CB7B-6D6D-4C93-9E24-BB22681398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5DC36-32EA-4D0B-B395-E6BEB045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88FA6C-D830-4DD3-B038-018D3E79C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0914F7-DD82-4B37-B094-972A62499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2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087F7-E211-4BB9-A120-582FF4BA4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ADFCAA-5E74-45C3-9732-AF1E6EBBD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4CC782-CA17-4C4D-A77A-1F7DF06DD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ECE9B3-0F7C-4E81-A8A2-0B1151EF8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397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A82764-167E-4227-86AA-AF43004C7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2A58D0-0323-4E7C-AC6E-84BDDEEB7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1322EC-ADA7-4E6B-977C-96F5A965A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99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FA1A8-021B-4104-A0B4-238C88DC0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37D92-0F27-4C65-AFFB-A119444C4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D7C2CA-0314-4E63-BA3C-CC4F8A5FC5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A9F691-5821-4ED6-83E5-FD7F2703C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54C7D-2C06-498F-B085-C57723A76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918641-DC42-409F-8B41-72C6EB225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584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FDB73-7F71-4006-909C-27C689FF4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001316-47BB-47DF-B180-143F30B452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E30215-AC93-4574-A321-B72DB3B778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AB8C0B-5576-4711-A2F8-95AE5AB4F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17C9-6A61-4B30-AA2D-7285653A99B4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B53842-AE98-42E1-AB3F-23001844E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9E427A-42C9-4B51-BCD5-8D0F65D15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006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F376FC-3636-4A35-8B40-39FFF736B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05891F-C53F-4E63-85AC-81C521A58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A28BBD-9B24-41D0-BDB3-A1229A1449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A17C9-6A61-4B30-AA2D-7285653A99B4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CA18C2-6230-4FFE-96E7-EE1AB80B08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89BA36-C6BF-4966-ACDA-2D09A63EDE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6DFAF-7F89-4E1C-84E2-38A3C0BC2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993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D992634-E115-4A01-AA8E-2D14FFD43A4E}"/>
              </a:ext>
            </a:extLst>
          </p:cNvPr>
          <p:cNvSpPr txBox="1"/>
          <p:nvPr/>
        </p:nvSpPr>
        <p:spPr>
          <a:xfrm>
            <a:off x="609600" y="5712782"/>
            <a:ext cx="8646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00B0F0"/>
                </a:solidFill>
              </a:rPr>
              <a:t>The Journal of Pediatrics, 2019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45D7DC-AB92-4863-AFBB-D8CC8C4F4AF4}"/>
              </a:ext>
            </a:extLst>
          </p:cNvPr>
          <p:cNvSpPr txBox="1"/>
          <p:nvPr/>
        </p:nvSpPr>
        <p:spPr>
          <a:xfrm>
            <a:off x="609600" y="772160"/>
            <a:ext cx="112872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What is the effect of maternal </a:t>
            </a:r>
            <a:r>
              <a:rPr lang="en-US" sz="4000" b="1" dirty="0" err="1">
                <a:solidFill>
                  <a:srgbClr val="C00000"/>
                </a:solidFill>
              </a:rPr>
              <a:t>opioid+cannabis</a:t>
            </a:r>
            <a:r>
              <a:rPr lang="en-US" sz="4000" b="1" dirty="0">
                <a:solidFill>
                  <a:srgbClr val="C00000"/>
                </a:solidFill>
              </a:rPr>
              <a:t> use on neonatal health?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DA7E958-C3B6-4930-941A-63A9FD648E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395" y="2786832"/>
            <a:ext cx="11287210" cy="1650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934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54092-0ABE-4E4A-AA37-C742B2DC5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Main point: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92715-D9BF-47EA-8922-6C6DA128A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Opioid use during pregnancy is on the rise, resulting in an increase in neonatal abstinence syndrome (NAS).</a:t>
            </a:r>
          </a:p>
          <a:p>
            <a:pPr lvl="1">
              <a:buFont typeface="Calibri" panose="020F0502020204030204" pitchFamily="34" charset="0"/>
              <a:buChar char="―"/>
            </a:pPr>
            <a:r>
              <a:rPr lang="en-US" dirty="0"/>
              <a:t>NAS is the withdrawal that occurs in newborns that were exposed to illicit drugs </a:t>
            </a:r>
            <a:r>
              <a:rPr lang="en-US" i="1" dirty="0"/>
              <a:t>in utero</a:t>
            </a:r>
            <a:r>
              <a:rPr lang="en-US" dirty="0"/>
              <a:t>. </a:t>
            </a:r>
          </a:p>
          <a:p>
            <a:r>
              <a:rPr lang="en-US" dirty="0"/>
              <a:t>This is further complicated by the increase in the use of cannabis during pregnancy. </a:t>
            </a:r>
          </a:p>
          <a:p>
            <a:r>
              <a:rPr lang="en-US" dirty="0"/>
              <a:t>The aim of this study was to identify associations between concomitant maternal opioid and cannabis use on neonatal health outcomes.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29759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DC9EA-05CE-43EE-9CD9-AD96B4904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The study: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D06E1-D83B-4039-9457-36861C99E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study identified live births in Massachusetts (through the PELL and BSAS datasets) from women exposed to opioids between January 1, 2003, and December 31, 2009. </a:t>
            </a:r>
          </a:p>
          <a:p>
            <a:r>
              <a:rPr lang="en-US" dirty="0"/>
              <a:t>The BSAS dataset provided in-depth treatment records following drug-abuse, while the PELL dataset contained all birth/ death records.</a:t>
            </a:r>
          </a:p>
          <a:p>
            <a:r>
              <a:rPr lang="en-US" dirty="0"/>
              <a:t>In addition, opioid exposure was identified using the EMSANT-W tool.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558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32A9B-3C7F-4570-BAA9-02311C72A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Results: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351A8-D253-4417-8E6A-B94BBA9D4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Among 4,584 singleton births, 430 (9.4%) infants had been exposed to both cannabis and opioids in utero. </a:t>
            </a:r>
          </a:p>
          <a:p>
            <a:r>
              <a:rPr lang="en-US" dirty="0"/>
              <a:t>The authors estimated the adjusted odds ratio (</a:t>
            </a:r>
            <a:r>
              <a:rPr lang="en-US" dirty="0" err="1"/>
              <a:t>aOR</a:t>
            </a:r>
            <a:r>
              <a:rPr lang="en-US" dirty="0"/>
              <a:t>) to estimate the strength of the association between cannabis/opioid use and outcomes such as preterm birth.  </a:t>
            </a:r>
          </a:p>
          <a:p>
            <a:pPr lvl="1">
              <a:buFont typeface="Calibri" panose="020F0502020204030204" pitchFamily="34" charset="0"/>
              <a:buChar char="―"/>
            </a:pPr>
            <a:r>
              <a:rPr lang="en-US" dirty="0"/>
              <a:t>An </a:t>
            </a:r>
            <a:r>
              <a:rPr lang="en-US" dirty="0" err="1"/>
              <a:t>aOR</a:t>
            </a:r>
            <a:r>
              <a:rPr lang="en-US" dirty="0"/>
              <a:t>&gt;1 typically indicates a stronger association and vice versa. </a:t>
            </a:r>
          </a:p>
        </p:txBody>
      </p:sp>
    </p:spTree>
    <p:extLst>
      <p:ext uri="{BB962C8B-B14F-4D97-AF65-F5344CB8AC3E}">
        <p14:creationId xmlns:p14="http://schemas.microsoft.com/office/powerpoint/2010/main" val="2969553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55DDA-5856-4F25-BA5E-37382A302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Conclusions</a:t>
            </a:r>
            <a:r>
              <a:rPr lang="en-US" b="1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D0671-DEFB-4174-BCA7-EB79E40C9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study showed that infants exposed to cannabis and opioids were more likely to have a preterm birth (</a:t>
            </a:r>
            <a:r>
              <a:rPr lang="en-US" dirty="0" err="1"/>
              <a:t>aOR</a:t>
            </a:r>
            <a:r>
              <a:rPr lang="en-US" dirty="0"/>
              <a:t>= 1.72) and low birth weight (</a:t>
            </a:r>
            <a:r>
              <a:rPr lang="en-US" dirty="0" err="1"/>
              <a:t>aOR</a:t>
            </a:r>
            <a:r>
              <a:rPr lang="en-US" dirty="0"/>
              <a:t>=1.46), compared to those with opioid exposure alone.</a:t>
            </a:r>
          </a:p>
          <a:p>
            <a:r>
              <a:rPr lang="en-US" dirty="0"/>
              <a:t>Interestingly, infants exposed to opioid plus cannabis were less likely to have NAS (</a:t>
            </a:r>
            <a:r>
              <a:rPr lang="en-US" dirty="0" err="1"/>
              <a:t>aOR</a:t>
            </a:r>
            <a:r>
              <a:rPr lang="en-US" dirty="0"/>
              <a:t>= 0.7) or prolonged hospital stays (</a:t>
            </a:r>
            <a:r>
              <a:rPr lang="en-US" dirty="0" err="1"/>
              <a:t>aOR</a:t>
            </a:r>
            <a:r>
              <a:rPr lang="en-US" dirty="0"/>
              <a:t>= 0.66).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308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299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Main point:</vt:lpstr>
      <vt:lpstr>The study:</vt:lpstr>
      <vt:lpstr>Results:</vt:lpstr>
      <vt:lpstr>Conclusions: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Dhivya Ramalingam</dc:creator>
  <cp:lastModifiedBy>Dhivya Ramalingam</cp:lastModifiedBy>
  <cp:revision>15</cp:revision>
  <dcterms:created xsi:type="dcterms:W3CDTF">2019-11-03T23:16:28Z</dcterms:created>
  <dcterms:modified xsi:type="dcterms:W3CDTF">2020-01-22T04:51:42Z</dcterms:modified>
</cp:coreProperties>
</file>