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1" r:id="rId1"/>
  </p:sldMasterIdLst>
  <p:notesMasterIdLst>
    <p:notesMasterId r:id="rId6"/>
  </p:notesMasterIdLst>
  <p:sldIdLst>
    <p:sldId id="294" r:id="rId2"/>
    <p:sldId id="293" r:id="rId3"/>
    <p:sldId id="295" r:id="rId4"/>
    <p:sldId id="297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58"/>
    <p:restoredTop sz="95037"/>
  </p:normalViewPr>
  <p:slideViewPr>
    <p:cSldViewPr snapToGrid="0" snapToObjects="1">
      <p:cViewPr>
        <p:scale>
          <a:sx n="120" d="100"/>
          <a:sy n="120" d="100"/>
        </p:scale>
        <p:origin x="-2216" y="-25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69034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Proxima Nova Semibold"/>
              <a:buNone/>
              <a:defRPr sz="55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628650" y="-309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Questrial"/>
              <a:buNone/>
              <a:defRPr sz="33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628650" y="988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Questrial"/>
              <a:buChar char="○"/>
              <a:defRPr sz="21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estrial"/>
              <a:buChar char="•"/>
              <a:defRPr sz="18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Questrial"/>
              <a:buChar char="‒"/>
              <a:defRPr sz="15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•"/>
              <a:defRPr sz="140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2">
            <a:alphaModFix/>
          </a:blip>
          <a:srcRect t="-89428" b="91456"/>
          <a:stretch/>
        </p:blipFill>
        <p:spPr>
          <a:xfrm>
            <a:off x="0" y="-2791349"/>
            <a:ext cx="9144002" cy="793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C526A">
              <a:alpha val="417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Font typeface="Proxima Nova"/>
              <a:buNone/>
              <a:defRPr sz="1800"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>
                <a:solidFill>
                  <a:srgbClr val="0C526A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 descr="Logo Horizontal on Transparent 623x200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63023" y="127675"/>
            <a:ext cx="1901401" cy="61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 descr="patter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1259" y="0"/>
            <a:ext cx="583258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10800000">
            <a:off x="-150" y="3769825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-150" y="0"/>
            <a:ext cx="9144000" cy="3769800"/>
          </a:xfrm>
          <a:prstGeom prst="rect">
            <a:avLst/>
          </a:prstGeom>
          <a:solidFill>
            <a:srgbClr val="0C526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616475" y="0"/>
            <a:ext cx="5910900" cy="3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▹"/>
              <a:defRPr i="1">
                <a:solidFill>
                  <a:srgbClr val="FFFFFF"/>
                </a:solidFill>
              </a:defRPr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▸"/>
              <a:defRPr i="1">
                <a:solidFill>
                  <a:srgbClr val="FFFFFF"/>
                </a:solidFill>
              </a:defRPr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⬩"/>
              <a:defRPr i="1">
                <a:solidFill>
                  <a:srgbClr val="FFFFFF"/>
                </a:solidFill>
              </a:defRPr>
            </a:lvl3pPr>
            <a:lvl4pPr marL="1828800" lvl="3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⬞"/>
              <a:defRPr i="1">
                <a:solidFill>
                  <a:srgbClr val="FFFFFF"/>
                </a:solidFill>
              </a:defRPr>
            </a:lvl4pPr>
            <a:lvl5pPr marL="2286000" lvl="4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5pPr>
            <a:lvl6pPr marL="2743200" lvl="5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6pPr>
            <a:lvl7pPr marL="3200400" lvl="6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i="1">
                <a:solidFill>
                  <a:srgbClr val="FFFFFF"/>
                </a:solidFill>
              </a:defRPr>
            </a:lvl7pPr>
            <a:lvl8pPr marL="3657600" lvl="7" indent="-34290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○"/>
              <a:defRPr i="1">
                <a:solidFill>
                  <a:srgbClr val="FFFFFF"/>
                </a:solidFill>
              </a:defRPr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■"/>
              <a:defRPr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3670520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0C526A"/>
                </a:solidFill>
              </a:rPr>
              <a:t>”</a:t>
            </a:r>
            <a:endParaRPr sz="7200" b="1">
              <a:solidFill>
                <a:srgbClr val="0C526A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844425" y="767950"/>
            <a:ext cx="38589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78225" y="768050"/>
            <a:ext cx="4187700" cy="4087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44425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861613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4878800" y="746650"/>
            <a:ext cx="1918800" cy="402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▸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⬩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⬞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670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image background">
  <p:cSld name="TITLE_ONLY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A1CF6D">
              <a:alpha val="363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35225" y="911400"/>
            <a:ext cx="1381200" cy="114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-75" y="0"/>
            <a:ext cx="1851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223150" y="903100"/>
            <a:ext cx="1393200" cy="19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415665"/>
              </a:buClr>
              <a:buSzPts val="1200"/>
              <a:buNone/>
              <a:defRPr sz="12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41075"/>
            <a:ext cx="7370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None/>
              <a:defRPr sz="2400">
                <a:solidFill>
                  <a:srgbClr val="089B9B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Proxima Nova"/>
              <a:buNone/>
              <a:defRPr sz="2400">
                <a:solidFill>
                  <a:srgbClr val="0DB7C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902725"/>
            <a:ext cx="51690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89B9B"/>
              </a:buClr>
              <a:buSzPts val="3000"/>
              <a:buFont typeface="Proxima Nova"/>
              <a:buChar char="▹"/>
              <a:defRPr sz="30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▸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2400"/>
              <a:buFont typeface="Proxima Nova"/>
              <a:buChar char="⬩"/>
              <a:defRPr sz="24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⬞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●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○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89B9B"/>
              </a:buClr>
              <a:buSzPts val="1800"/>
              <a:buFont typeface="Proxima Nova"/>
              <a:buChar char="■"/>
              <a:defRPr sz="1800">
                <a:solidFill>
                  <a:srgbClr val="41566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transition xmlns:p14="http://schemas.microsoft.com/office/powerpoint/2010/main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59B06E-F4B5-CC43-981C-7ED0F56EF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72" y="80804"/>
            <a:ext cx="7987030" cy="994200"/>
          </a:xfrm>
        </p:spPr>
        <p:txBody>
          <a:bodyPr/>
          <a:lstStyle/>
          <a:p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Is cannabis smoking associated </a:t>
            </a:r>
            <a:r>
              <a:rPr lang="en-US" sz="2400" smtClean="0">
                <a:solidFill>
                  <a:srgbClr val="C00000"/>
                </a:solidFill>
                <a:latin typeface="+mn-lt"/>
              </a:rPr>
              <a:t>with </a:t>
            </a:r>
            <a:r>
              <a:rPr lang="en-US" sz="2400" smtClean="0">
                <a:solidFill>
                  <a:srgbClr val="C00000"/>
                </a:solidFill>
                <a:latin typeface="+mn-lt"/>
              </a:rPr>
              <a:t>TB </a:t>
            </a:r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outbreaks?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1B26D7C5-B06A-9541-AEC2-B2F2FEE9D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356633"/>
            <a:ext cx="8001952" cy="896279"/>
          </a:xfrm>
        </p:spPr>
        <p:txBody>
          <a:bodyPr/>
          <a:lstStyle/>
          <a:p>
            <a:pPr marL="95250" indent="0">
              <a:buNone/>
            </a:pPr>
            <a:r>
              <a:rPr lang="en-US" sz="2000" dirty="0" smtClean="0">
                <a:latin typeface="+mn-lt"/>
              </a:rPr>
              <a:t>The authors determine if there was any association between TB outbreaks and smoking cannabis in a group setting.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7067D6E-0127-E148-B4AA-3D35D474D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EC321A0-FB76-0E4D-A76C-F7728007D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529" y="2571750"/>
            <a:ext cx="2367280" cy="271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572" y="1154231"/>
            <a:ext cx="7632700" cy="168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95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94200"/>
          </a:xfrm>
        </p:spPr>
        <p:txBody>
          <a:bodyPr/>
          <a:lstStyle/>
          <a:p>
            <a:r>
              <a:rPr lang="en-US" dirty="0">
                <a:latin typeface="+mn-lt"/>
              </a:rPr>
              <a:t>Main point: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832102"/>
            <a:ext cx="7886700" cy="3263400"/>
          </a:xfrm>
        </p:spPr>
        <p:txBody>
          <a:bodyPr/>
          <a:lstStyle/>
          <a:p>
            <a:r>
              <a:rPr lang="en-US" sz="2000" dirty="0">
                <a:latin typeface="+mn-lt"/>
              </a:rPr>
              <a:t>Tuberculosis (TB) is a highly-contagious, infectious disease of the lungs that is caused by the bacterium, </a:t>
            </a:r>
            <a:r>
              <a:rPr lang="en-US" sz="2000" i="1" dirty="0">
                <a:latin typeface="+mn-lt"/>
              </a:rPr>
              <a:t>mycobacterium tuberculosis (</a:t>
            </a:r>
            <a:r>
              <a:rPr lang="en-US" sz="2000" i="1" dirty="0" err="1">
                <a:latin typeface="+mn-lt"/>
              </a:rPr>
              <a:t>MTb</a:t>
            </a:r>
            <a:r>
              <a:rPr lang="en-US" sz="2000" i="1" dirty="0">
                <a:latin typeface="+mn-lt"/>
              </a:rPr>
              <a:t>)</a:t>
            </a:r>
            <a:r>
              <a:rPr lang="en-US" sz="2000" dirty="0">
                <a:latin typeface="+mn-lt"/>
              </a:rPr>
              <a:t>. 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While 1.7 </a:t>
            </a:r>
            <a:r>
              <a:rPr lang="en-US" sz="2000" dirty="0">
                <a:latin typeface="+mn-lt"/>
              </a:rPr>
              <a:t>billion </a:t>
            </a:r>
            <a:r>
              <a:rPr lang="en-US" sz="2000" dirty="0" smtClean="0">
                <a:latin typeface="+mn-lt"/>
              </a:rPr>
              <a:t>people </a:t>
            </a:r>
            <a:r>
              <a:rPr lang="en-US" sz="2000" dirty="0">
                <a:latin typeface="+mn-lt"/>
              </a:rPr>
              <a:t>will test positive for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MTb</a:t>
            </a:r>
            <a:r>
              <a:rPr lang="en-US" sz="2000" dirty="0">
                <a:latin typeface="+mn-lt"/>
              </a:rPr>
              <a:t>, a majority do not display any symptoms (latent </a:t>
            </a:r>
            <a:r>
              <a:rPr lang="en-US" sz="2000" dirty="0" smtClean="0">
                <a:latin typeface="+mn-lt"/>
              </a:rPr>
              <a:t>TB). </a:t>
            </a:r>
          </a:p>
          <a:p>
            <a:r>
              <a:rPr lang="en-US" sz="2000" dirty="0" smtClean="0">
                <a:latin typeface="+mn-lt"/>
              </a:rPr>
              <a:t>About </a:t>
            </a:r>
            <a:r>
              <a:rPr lang="en-US" sz="2000" dirty="0">
                <a:latin typeface="+mn-lt"/>
              </a:rPr>
              <a:t>5-15% of those infected with </a:t>
            </a:r>
            <a:r>
              <a:rPr lang="en-US" sz="2000" i="1" dirty="0" err="1">
                <a:latin typeface="+mn-lt"/>
              </a:rPr>
              <a:t>MTb</a:t>
            </a:r>
            <a:r>
              <a:rPr lang="en-US" sz="2000" dirty="0">
                <a:latin typeface="+mn-lt"/>
              </a:rPr>
              <a:t> will progress to active disease where they display symptoms and are contagious. 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The </a:t>
            </a:r>
            <a:r>
              <a:rPr lang="en-US" sz="2000" dirty="0">
                <a:latin typeface="+mn-lt"/>
              </a:rPr>
              <a:t>risk </a:t>
            </a:r>
            <a:r>
              <a:rPr lang="en-US" sz="2000" dirty="0" smtClean="0">
                <a:latin typeface="+mn-lt"/>
              </a:rPr>
              <a:t>factors </a:t>
            </a:r>
            <a:r>
              <a:rPr lang="en-US" sz="2000" dirty="0">
                <a:latin typeface="+mn-lt"/>
              </a:rPr>
              <a:t>associated with spread of TB infections need to be investigated to prevent TB outbreaks</a:t>
            </a:r>
            <a:r>
              <a:rPr lang="en-US" sz="2000" dirty="0" smtClean="0">
                <a:latin typeface="+mn-lt"/>
              </a:rPr>
              <a:t>.</a:t>
            </a:r>
          </a:p>
          <a:p>
            <a:r>
              <a:rPr lang="en-US" sz="2000" dirty="0"/>
              <a:t>Cannabis is a popular illegal substance in many countries and is considered to be a risk factor in tuberculosis outbreaks. </a:t>
            </a:r>
            <a:endParaRPr lang="en-US" sz="20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B25063-3BB0-4749-9663-36A5A794E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00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The authors scanned 377 epidemiological records, out of which 11 fit the inclusion criteria for this study. 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Studies with relevant comparators (6/11): </a:t>
            </a:r>
          </a:p>
          <a:p>
            <a:pPr lvl="1"/>
            <a:r>
              <a:rPr lang="en-US" dirty="0" smtClean="0">
                <a:latin typeface="+mn-lt"/>
              </a:rPr>
              <a:t>4/6 </a:t>
            </a:r>
            <a:r>
              <a:rPr lang="en-US" dirty="0">
                <a:latin typeface="+mn-lt"/>
              </a:rPr>
              <a:t>studies with relevant comparators indicated an association between cannabis use and TB transmission. </a:t>
            </a:r>
          </a:p>
          <a:p>
            <a:pPr lvl="1"/>
            <a:r>
              <a:rPr lang="en-US" dirty="0" smtClean="0">
                <a:latin typeface="+mn-lt"/>
              </a:rPr>
              <a:t>2/6 studies </a:t>
            </a:r>
            <a:r>
              <a:rPr lang="en-US" dirty="0">
                <a:latin typeface="+mn-lt"/>
              </a:rPr>
              <a:t>evaluated the association between cannabis use and “active” </a:t>
            </a:r>
            <a:r>
              <a:rPr lang="en-US" dirty="0" smtClean="0">
                <a:latin typeface="+mn-lt"/>
              </a:rPr>
              <a:t>TB and found no such association.</a:t>
            </a:r>
          </a:p>
          <a:p>
            <a:r>
              <a:rPr lang="en-US" sz="2000" dirty="0"/>
              <a:t>Studies with </a:t>
            </a:r>
            <a:r>
              <a:rPr lang="en-US" sz="2000" dirty="0" smtClean="0"/>
              <a:t>no relevant </a:t>
            </a:r>
            <a:r>
              <a:rPr lang="en-US" sz="2000" dirty="0"/>
              <a:t>comparators </a:t>
            </a:r>
            <a:r>
              <a:rPr lang="en-US" sz="2000" dirty="0" smtClean="0"/>
              <a:t>(5/</a:t>
            </a:r>
            <a:r>
              <a:rPr lang="en-US" sz="2000" dirty="0"/>
              <a:t>11): </a:t>
            </a:r>
          </a:p>
          <a:p>
            <a:pPr lvl="1"/>
            <a:r>
              <a:rPr lang="en-US" dirty="0" smtClean="0">
                <a:latin typeface="+mn-lt"/>
              </a:rPr>
              <a:t>These studies indicated </a:t>
            </a:r>
            <a:r>
              <a:rPr lang="en-US" dirty="0">
                <a:latin typeface="+mn-lt"/>
              </a:rPr>
              <a:t>an association between cannabis use and TB outbreaks (although they were not designed to detect such an association!). </a:t>
            </a:r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39C5CB-6170-9E49-9D26-143B65E9E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27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42AF07-F9A7-6246-9230-EB181C39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C4CB7A-0D11-1F47-9F27-3E8E0BB5F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latin typeface="+mn-lt"/>
              </a:rPr>
              <a:t>The authors only found a weak association between cannabis use and TB acquisition. </a:t>
            </a:r>
          </a:p>
          <a:p>
            <a:r>
              <a:rPr lang="en-US" sz="2000" u="sng" dirty="0">
                <a:latin typeface="+mn-lt"/>
              </a:rPr>
              <a:t>What does this study add?</a:t>
            </a:r>
            <a:r>
              <a:rPr lang="en-US" sz="2000" dirty="0">
                <a:latin typeface="+mn-lt"/>
              </a:rPr>
              <a:t> </a:t>
            </a:r>
            <a:endParaRPr lang="en-US" sz="2000" dirty="0" smtClean="0">
              <a:latin typeface="+mn-lt"/>
            </a:endParaRPr>
          </a:p>
          <a:p>
            <a:pPr lvl="1"/>
            <a:r>
              <a:rPr lang="en-US" sz="1700" dirty="0" smtClean="0">
                <a:latin typeface="+mn-lt"/>
              </a:rPr>
              <a:t>This </a:t>
            </a:r>
            <a:r>
              <a:rPr lang="en-US" sz="1700" dirty="0">
                <a:latin typeface="+mn-lt"/>
              </a:rPr>
              <a:t>is a review of 11 published studies to identify an association between cannabis use and TB outbreaks. </a:t>
            </a:r>
            <a:endParaRPr lang="en-US" sz="1700" dirty="0" smtClean="0">
              <a:latin typeface="+mn-lt"/>
            </a:endParaRPr>
          </a:p>
          <a:p>
            <a:pPr lvl="1"/>
            <a:r>
              <a:rPr lang="en-US" sz="1700" dirty="0" smtClean="0">
                <a:latin typeface="+mn-lt"/>
              </a:rPr>
              <a:t>Although </a:t>
            </a:r>
            <a:r>
              <a:rPr lang="en-US" sz="1700" dirty="0">
                <a:latin typeface="+mn-lt"/>
              </a:rPr>
              <a:t>no such association was found, at least in 4 cases with relevant comparators, cannabis use appears to be associated with higher odds </a:t>
            </a:r>
            <a:r>
              <a:rPr lang="en-US" sz="1700">
                <a:latin typeface="+mn-lt"/>
              </a:rPr>
              <a:t>of </a:t>
            </a:r>
            <a:r>
              <a:rPr lang="en-US" sz="1700" smtClean="0">
                <a:latin typeface="+mn-lt"/>
              </a:rPr>
              <a:t>TB </a:t>
            </a:r>
            <a:r>
              <a:rPr lang="en-US" sz="1700" dirty="0">
                <a:latin typeface="+mn-lt"/>
              </a:rPr>
              <a:t>infection. </a:t>
            </a:r>
          </a:p>
          <a:p>
            <a:pPr marL="9525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96D6ED-0A49-0F44-B2DE-6ACD0DE6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56578"/>
            <a:ext cx="1656246" cy="6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439370"/>
      </p:ext>
    </p:extLst>
  </p:cSld>
  <p:clrMapOvr>
    <a:masterClrMapping/>
  </p:clrMapOvr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317</Words>
  <Application>Microsoft Macintosh PowerPoint</Application>
  <PresentationFormat>On-screen Show (16:9)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Cerimon template</vt:lpstr>
      <vt:lpstr>Is cannabis smoking associated with TB outbreaks?</vt:lpstr>
      <vt:lpstr>Main point:</vt:lpstr>
      <vt:lpstr>Results:</vt:lpstr>
      <vt:lpstr>Conclusions: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Marijuana Results LLC</dc:title>
  <cp:lastModifiedBy>Academic  Editor</cp:lastModifiedBy>
  <cp:revision>105</cp:revision>
  <dcterms:modified xsi:type="dcterms:W3CDTF">2019-08-11T20:46:02Z</dcterms:modified>
</cp:coreProperties>
</file>