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EC06-16E1-4C9D-878A-CCA433DE5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57EF0-1307-4E86-8A36-7A4CB62F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E852E-EFCD-4271-8714-DCEF5C2B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3D9CA-008B-4314-93B1-37F5245A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51DEC-BE71-4C2F-93E7-1BE9FDF2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3D2F-ACCD-4CB0-B80B-9848B98F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99AF2-45EE-4DD8-A2F7-99E9063B8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40175-1263-419C-99D7-3288D8B0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2A044-4268-43D2-B624-7D8AC5EA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6ABA6-27E4-43B2-974A-770F2BDD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0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1FC63-F474-4E13-BA4B-FEAEF5130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0D8F9-35F2-4842-BCCF-102E60D52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E9A61-3489-4A36-8C51-3AD2E902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4722C-1316-4C1D-BE41-AFD402A6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972F8-50DC-4326-9010-E8C3984D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9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23537-CFCE-4808-A621-F7025882C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DC994-72F9-454C-B5F2-EC38FAA6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FF356-08EA-48AF-85A0-6AEC562F2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1821E-BE44-4E72-BCA8-FAED9D00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76983-2C51-42B9-A767-5755DBA9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7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9175-E0AC-4D47-8579-6BAE8FF7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28E93-80F4-491A-B978-A956BA66F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E677C-4424-407B-90FB-FBE7F31FD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B8E91-4A9F-4CA7-A506-D869943A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2CDBE-8A97-4DE3-8252-4203C2FD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FD7A-C186-4174-B7B5-1BBD692D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15123-13D3-43D5-A534-7EF2B65AE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2686D-5278-4DE7-9912-C37FBC61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EA129-AE47-48BB-8611-BDDEC406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E7D2D-6E26-49D5-B791-1C5FDFCAD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A9D23-6565-4D47-9140-9476D19E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3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902C-F00D-42CF-8CC5-B7664058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CF0FA-CB6E-485B-8221-66DC0C45D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3A20E-FEB4-47FD-B3C1-F361F3EE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04C5B-1822-44FD-94B7-0BFF450C7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A8CB7B-6D6D-4C93-9E24-BB2268139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5DC36-32EA-4D0B-B395-E6BEB045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8FA6C-D830-4DD3-B038-018D3E79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914F7-DD82-4B37-B094-972A62499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087F7-E211-4BB9-A120-582FF4BA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ADFCAA-5E74-45C3-9732-AF1E6EBBD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CC782-CA17-4C4D-A77A-1F7DF06D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E9B3-0F7C-4E81-A8A2-0B1151EF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9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A82764-167E-4227-86AA-AF43004C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A58D0-0323-4E7C-AC6E-84BDDEEB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322EC-ADA7-4E6B-977C-96F5A965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A1A8-021B-4104-A0B4-238C88DC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37D92-0F27-4C65-AFFB-A119444C4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7C2CA-0314-4E63-BA3C-CC4F8A5F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9F691-5821-4ED6-83E5-FD7F2703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54C7D-2C06-498F-B085-C57723A7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18641-DC42-409F-8B41-72C6EB225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8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DB73-7F71-4006-909C-27C689FF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001316-47BB-47DF-B180-143F30B45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30215-AC93-4574-A321-B72DB3B77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B8C0B-5576-4711-A2F8-95AE5AB4F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53842-AE98-42E1-AB3F-23001844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E427A-42C9-4B51-BCD5-8D0F65D1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F376FC-3636-4A35-8B40-39FFF736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5891F-C53F-4E63-85AC-81C521A58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28BBD-9B24-41D0-BDB3-A1229A144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17C9-6A61-4B30-AA2D-7285653A99B4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A18C2-6230-4FFE-96E7-EE1AB80B0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9BA36-C6BF-4966-ACDA-2D09A63E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9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D992634-E115-4A01-AA8E-2D14FFD43A4E}"/>
              </a:ext>
            </a:extLst>
          </p:cNvPr>
          <p:cNvSpPr txBox="1"/>
          <p:nvPr/>
        </p:nvSpPr>
        <p:spPr>
          <a:xfrm>
            <a:off x="772160" y="4537471"/>
            <a:ext cx="8646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F0"/>
                </a:solidFill>
              </a:rPr>
              <a:t>Journal of Minimally Invasive Gynecology, 2019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45D7DC-AB92-4863-AFBB-D8CC8C4F4AF4}"/>
              </a:ext>
            </a:extLst>
          </p:cNvPr>
          <p:cNvSpPr txBox="1"/>
          <p:nvPr/>
        </p:nvSpPr>
        <p:spPr>
          <a:xfrm>
            <a:off x="609600" y="772160"/>
            <a:ext cx="11287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How common is cannabis use among women with endometriosis?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E04BA40-B1FE-4FEF-9818-94B1A950E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082799"/>
            <a:ext cx="10469010" cy="2221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3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Main point: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Endometriosis is a disease that is common among women of child-bearing age and involves the growth of endometrial tissue outside of the uterus. </a:t>
            </a:r>
          </a:p>
          <a:p>
            <a:pPr lvl="1"/>
            <a:r>
              <a:rPr lang="en-US" dirty="0"/>
              <a:t>This often leads to severe pelvic pain and reduced fertility.</a:t>
            </a:r>
          </a:p>
          <a:p>
            <a:r>
              <a:rPr lang="en-US" dirty="0"/>
              <a:t>Currently, pain management for endometriosis involves use of painkillers and/ or surgical procedures.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975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C9EA-05CE-43EE-9CD9-AD96B490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survey: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06E1-D83B-4039-9457-36861C99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was an online </a:t>
            </a:r>
            <a:r>
              <a:rPr lang="en-US" dirty="0" err="1"/>
              <a:t>REDCap</a:t>
            </a:r>
            <a:r>
              <a:rPr lang="en-US" dirty="0"/>
              <a:t> survey performed in 137 clinic patients with an endometriosis diagnosis and 347 patients from the Endometriosis Association (EA). </a:t>
            </a:r>
          </a:p>
          <a:p>
            <a:pPr lvl="1"/>
            <a:r>
              <a:rPr lang="en-US" dirty="0"/>
              <a:t>It consisted of 55-75 questions about pelvic pain history, demographics, and experience with marijuana or CBD for management of pelvic pain. </a:t>
            </a:r>
          </a:p>
          <a:p>
            <a:r>
              <a:rPr lang="en-US" dirty="0"/>
              <a:t>The survey was performed to estimate usage of marijuana and cannabidiol (CBD) for endometriosis-related pain management. </a:t>
            </a:r>
          </a:p>
          <a:p>
            <a:r>
              <a:rPr lang="en-US" dirty="0"/>
              <a:t>The study also aimed to understand the prevalence of medical marijuana among women with endometriosis.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5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32A9B-3C7F-4570-BAA9-02311C72A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Results: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351A8-D253-4417-8E6A-B94BBA9D4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Marijuana for pain management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32.1% (77/240) of EA participants and 46.8% (58/124) of clinic patients reported having tried marijuana. </a:t>
            </a:r>
          </a:p>
          <a:p>
            <a:pPr lvl="2"/>
            <a:r>
              <a:rPr lang="en-US" dirty="0"/>
              <a:t>67.5% (52/77) of EA participants and 75.9% (44/58) of clinic patients reported that marijuana was very or moderately effective. </a:t>
            </a:r>
          </a:p>
          <a:p>
            <a:r>
              <a:rPr lang="en-US" b="1" dirty="0"/>
              <a:t>CBD for pain management: </a:t>
            </a:r>
          </a:p>
          <a:p>
            <a:pPr lvl="1"/>
            <a:r>
              <a:rPr lang="en-US" dirty="0"/>
              <a:t>27.8% (67/240) of EA participants and 46.0% (57/124) reported having tried CBD.</a:t>
            </a:r>
          </a:p>
          <a:p>
            <a:pPr lvl="2"/>
            <a:r>
              <a:rPr lang="en-US" dirty="0"/>
              <a:t>50% (34/67) of EA participants and 64.9% (37/57) of clinic participants reported that CBD was very or moderately effective. </a:t>
            </a:r>
          </a:p>
          <a:p>
            <a:r>
              <a:rPr lang="en-US" dirty="0"/>
              <a:t>Marijuana was most likely to be reported as very effective (40.2% of EA participants, 53.4% of clinic participants), while CBD was most likely to be reported as moderately effective (31.4% of EA participants, 36.8% of clinic participants).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553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5DDA-5856-4F25-BA5E-37382A30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Conclusions</a:t>
            </a:r>
            <a:r>
              <a:rPr lang="en-US" b="1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D0671-DEFB-4174-BCA7-EB79E40C9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study showed that marijuana and CBD use for pain relief was common among women with endometriosis. </a:t>
            </a:r>
          </a:p>
          <a:p>
            <a:r>
              <a:rPr lang="en-US" dirty="0"/>
              <a:t>While both marijuana and CBD provided pain relief, marijuana appears to be more effective than CBD.</a:t>
            </a:r>
          </a:p>
        </p:txBody>
      </p:sp>
    </p:spTree>
    <p:extLst>
      <p:ext uri="{BB962C8B-B14F-4D97-AF65-F5344CB8AC3E}">
        <p14:creationId xmlns:p14="http://schemas.microsoft.com/office/powerpoint/2010/main" val="306130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348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Main point:</vt:lpstr>
      <vt:lpstr>The survey:</vt:lpstr>
      <vt:lpstr>Results:</vt:lpstr>
      <vt:lpstr>Conclusions: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Dhivya Ramalingam</dc:creator>
  <cp:lastModifiedBy>Dhivya Ramalingam</cp:lastModifiedBy>
  <cp:revision>10</cp:revision>
  <dcterms:created xsi:type="dcterms:W3CDTF">2019-11-03T23:16:28Z</dcterms:created>
  <dcterms:modified xsi:type="dcterms:W3CDTF">2019-11-08T12:09:56Z</dcterms:modified>
</cp:coreProperties>
</file>