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94" r:id="rId2"/>
    <p:sldId id="293" r:id="rId3"/>
    <p:sldId id="295" r:id="rId4"/>
    <p:sldId id="29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5890" autoAdjust="0"/>
  </p:normalViewPr>
  <p:slideViewPr>
    <p:cSldViewPr snapToGrid="0" snapToObjects="1">
      <p:cViewPr varScale="1">
        <p:scale>
          <a:sx n="53" d="100"/>
          <a:sy n="53" d="100"/>
        </p:scale>
        <p:origin x="48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0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264223"/>
            <a:ext cx="7846124" cy="994200"/>
          </a:xfrm>
        </p:spPr>
        <p:txBody>
          <a:bodyPr/>
          <a:lstStyle/>
          <a:p>
            <a:r>
              <a:rPr lang="en-US" dirty="0" smtClean="0"/>
              <a:t>Compliance to Cannabis Prescription Guidelines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7902" y="3354973"/>
            <a:ext cx="7434072" cy="760951"/>
          </a:xfrm>
        </p:spPr>
        <p:txBody>
          <a:bodyPr/>
          <a:lstStyle/>
          <a:p>
            <a:pPr marL="95250" indent="0">
              <a:buNone/>
            </a:pPr>
            <a:r>
              <a:rPr lang="en-US" sz="1800" dirty="0"/>
              <a:t>This study </a:t>
            </a:r>
            <a:r>
              <a:rPr lang="en-US" sz="1800" dirty="0" smtClean="0"/>
              <a:t>examines physician adherence to medicinal cannabis prescription guidelines for chronic pain and PTSD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1428750"/>
            <a:ext cx="5457632" cy="19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94200"/>
            <a:ext cx="7886700" cy="3289042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ndiscriminate prescription of medical cannabis </a:t>
            </a:r>
            <a:r>
              <a:rPr lang="en-US" dirty="0"/>
              <a:t>can lead to unwanted side effects or substance abuse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Guidelines have been issued in order to aid in the appropriate prescription of medicinal cannabis, but implementation of these guidelines appears to be highly </a:t>
            </a:r>
            <a:r>
              <a:rPr lang="en-US" dirty="0" smtClean="0"/>
              <a:t>inconsistent.</a:t>
            </a:r>
          </a:p>
          <a:p>
            <a:r>
              <a:rPr lang="en-US" dirty="0" smtClean="0"/>
              <a:t>Patients </a:t>
            </a:r>
            <a:r>
              <a:rPr lang="en-US" dirty="0"/>
              <a:t>seeking insurance coverage for cannabis prescriptions were </a:t>
            </a:r>
            <a:r>
              <a:rPr lang="en-US" dirty="0" smtClean="0"/>
              <a:t>referred to a private clinic </a:t>
            </a:r>
            <a:r>
              <a:rPr lang="en-US" dirty="0"/>
              <a:t>as part of a standard prescription </a:t>
            </a:r>
            <a:r>
              <a:rPr lang="en-US" dirty="0" smtClean="0"/>
              <a:t>review.</a:t>
            </a:r>
            <a:endParaRPr lang="en-US" dirty="0"/>
          </a:p>
          <a:p>
            <a:r>
              <a:rPr lang="en-US" dirty="0" smtClean="0"/>
              <a:t>Compliance with indications and contraindications was assessed.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 patients were included in the study (61 patients for chronic pain, 9 for PTSD cannabis prescriptions).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634375"/>
              </p:ext>
            </p:extLst>
          </p:nvPr>
        </p:nvGraphicFramePr>
        <p:xfrm>
          <a:off x="890337" y="1925053"/>
          <a:ext cx="7387389" cy="212958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62463">
                  <a:extLst>
                    <a:ext uri="{9D8B030D-6E8A-4147-A177-3AD203B41FA5}">
                      <a16:colId xmlns:a16="http://schemas.microsoft.com/office/drawing/2014/main" val="1560474592"/>
                    </a:ext>
                  </a:extLst>
                </a:gridCol>
                <a:gridCol w="2462463">
                  <a:extLst>
                    <a:ext uri="{9D8B030D-6E8A-4147-A177-3AD203B41FA5}">
                      <a16:colId xmlns:a16="http://schemas.microsoft.com/office/drawing/2014/main" val="3919576720"/>
                    </a:ext>
                  </a:extLst>
                </a:gridCol>
                <a:gridCol w="2462463">
                  <a:extLst>
                    <a:ext uri="{9D8B030D-6E8A-4147-A177-3AD203B41FA5}">
                      <a16:colId xmlns:a16="http://schemas.microsoft.com/office/drawing/2014/main" val="243531196"/>
                    </a:ext>
                  </a:extLst>
                </a:gridCol>
              </a:tblGrid>
              <a:tr h="5455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Chronic Pain</a:t>
                      </a:r>
                    </a:p>
                    <a:p>
                      <a:pPr algn="ctr"/>
                      <a:r>
                        <a:rPr lang="en-US" baseline="0" dirty="0" smtClean="0"/>
                        <a:t>(n=61)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PTSD</a:t>
                      </a:r>
                    </a:p>
                    <a:p>
                      <a:pPr algn="ctr"/>
                      <a:r>
                        <a:rPr lang="en-US" dirty="0" smtClean="0"/>
                        <a:t>(n=9)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011400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Indications not met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845277"/>
                  </a:ext>
                </a:extLst>
              </a:tr>
              <a:tr h="6501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Contraindications</a:t>
                      </a:r>
                      <a:r>
                        <a:rPr lang="en-US" baseline="0" dirty="0" smtClean="0"/>
                        <a:t> present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217264"/>
                  </a:ext>
                </a:extLst>
              </a:tr>
              <a:tr h="468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Cautions present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02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a fraction of cannabis prescriptions followed published guidelines. </a:t>
            </a:r>
            <a:endParaRPr lang="en-US" dirty="0" smtClean="0"/>
          </a:p>
          <a:p>
            <a:r>
              <a:rPr lang="en-US" dirty="0" smtClean="0"/>
              <a:t>Prescription </a:t>
            </a:r>
            <a:r>
              <a:rPr lang="en-US" dirty="0"/>
              <a:t>compliance should be emphasized in an effort to comply with basic principles of </a:t>
            </a:r>
            <a:r>
              <a:rPr lang="en-US" dirty="0" smtClean="0"/>
              <a:t>therapeutics and ensure safe use of medical cannabis.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3679</TotalTime>
  <Words>176</Words>
  <Application>Microsoft Office PowerPoint</Application>
  <PresentationFormat>On-screen Show (16:9)</PresentationFormat>
  <Paragraphs>25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Dosis</vt:lpstr>
      <vt:lpstr>Proxima Nova</vt:lpstr>
      <vt:lpstr>Proxima Nova Semibold</vt:lpstr>
      <vt:lpstr>Questrial</vt:lpstr>
      <vt:lpstr>Cerimon template</vt:lpstr>
      <vt:lpstr>Compliance to Cannabis Prescription Guidelines</vt:lpstr>
      <vt:lpstr>Main point:</vt:lpstr>
      <vt:lpstr>Results:</vt:lpstr>
      <vt:lpstr>Conclusions: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dc:creator>Juan Esteban Perez, M.D.</dc:creator>
  <cp:lastModifiedBy>Juan Esteban Perez, M.D.</cp:lastModifiedBy>
  <cp:revision>100</cp:revision>
  <dcterms:modified xsi:type="dcterms:W3CDTF">2019-08-25T20:34:57Z</dcterms:modified>
</cp:coreProperties>
</file>