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5000" autoAdjust="0"/>
  </p:normalViewPr>
  <p:slideViewPr>
    <p:cSldViewPr snapToGrid="0" snapToObjects="1">
      <p:cViewPr>
        <p:scale>
          <a:sx n="60" d="100"/>
          <a:sy n="60" d="100"/>
        </p:scale>
        <p:origin x="1388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1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Google Shape;11;p2"/>
          <p:cNvSpPr/>
          <p:nvPr/>
        </p:nvSpPr>
        <p:spPr>
          <a:xfrm flipH="1">
            <a:off x="-151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1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4125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5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1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2475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1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342900" marR="0" lvl="0" indent="-2714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1575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3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125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7400" marR="0" lvl="5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400300" marR="0" lvl="6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6100" marR="0" lvl="8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3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1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" name="Google Shape;17;p3"/>
          <p:cNvSpPr/>
          <p:nvPr/>
        </p:nvSpPr>
        <p:spPr>
          <a:xfrm flipH="1">
            <a:off x="-151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35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5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1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" name="Google Shape;25;p4"/>
          <p:cNvSpPr/>
          <p:nvPr/>
        </p:nvSpPr>
        <p:spPr>
          <a:xfrm flipH="1">
            <a:off x="-151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314325" algn="ctr" rtl="0"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685800" lvl="1" indent="-2857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028700" lvl="2" indent="-2857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371600" lvl="3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1714500" lvl="4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057400" lvl="5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2400300" lvl="6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2743200" lvl="7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3086100" lvl="8" indent="-25717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0C526A"/>
                </a:solidFill>
              </a:rPr>
              <a:t>”</a:t>
            </a:r>
            <a:endParaRPr sz="54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6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6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▹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▹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▹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1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171450">
              <a:spcBef>
                <a:spcPts val="27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9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hyperlink" Target="https://www.auroramj.com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https://www.auroramj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https://www.auroramj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https://www.auroramj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https://www.auroramj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93" t="22933" r="39034" b="49321"/>
          <a:stretch/>
        </p:blipFill>
        <p:spPr>
          <a:xfrm>
            <a:off x="753" y="43460"/>
            <a:ext cx="7213600" cy="285425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372" y="3052525"/>
            <a:ext cx="6658861" cy="862482"/>
          </a:xfrm>
        </p:spPr>
        <p:txBody>
          <a:bodyPr/>
          <a:lstStyle/>
          <a:p>
            <a:pPr marL="71438" indent="0" algn="ctr">
              <a:buNone/>
            </a:pPr>
            <a:r>
              <a:rPr lang="en-US" sz="1800" dirty="0"/>
              <a:t>This study </a:t>
            </a:r>
            <a:r>
              <a:rPr lang="en-US" sz="1800" dirty="0" smtClean="0"/>
              <a:t>aims to evaluate </a:t>
            </a:r>
            <a:r>
              <a:rPr lang="en-US" sz="1800" dirty="0" smtClean="0"/>
              <a:t>the rate of </a:t>
            </a:r>
            <a:r>
              <a:rPr lang="en-US" sz="1800" dirty="0" smtClean="0"/>
              <a:t>use during pregnancy and the relationship with psychiatric disorders</a:t>
            </a:r>
            <a:endParaRPr lang="en-US" sz="1800" dirty="0"/>
          </a:p>
        </p:txBody>
      </p:sp>
      <p:pic>
        <p:nvPicPr>
          <p:cNvPr id="11" name="Picture 10" descr="C:\Users\jp458\Downloads\Spectru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13" name="Picture 12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53" y="282777"/>
            <a:ext cx="4478014" cy="745650"/>
          </a:xfrm>
        </p:spPr>
        <p:txBody>
          <a:bodyPr/>
          <a:lstStyle/>
          <a:p>
            <a:pPr algn="ctr"/>
            <a:r>
              <a:rPr lang="en-US" b="1" dirty="0" smtClean="0"/>
              <a:t>Cannabis use </a:t>
            </a:r>
            <a:r>
              <a:rPr lang="en-US" b="1" dirty="0" smtClean="0"/>
              <a:t>during Pregnancy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80" y="289218"/>
            <a:ext cx="5915025" cy="74565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80" y="1145094"/>
            <a:ext cx="7509753" cy="2447550"/>
          </a:xfrm>
        </p:spPr>
        <p:txBody>
          <a:bodyPr/>
          <a:lstStyle/>
          <a:p>
            <a:r>
              <a:rPr lang="en-US" dirty="0"/>
              <a:t>Qualitative studies have determined that there is an increasing trend of cannabis use, especially among patients with co-existing mood or anxiety disorders.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no quantitative studies have examined this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Clinical records at a large private health system were reviewed from 2012 through 2017. </a:t>
            </a:r>
            <a:endParaRPr lang="en-US" dirty="0" smtClean="0"/>
          </a:p>
          <a:p>
            <a:r>
              <a:rPr lang="en-US" dirty="0" smtClean="0"/>
              <a:t>Pregnant </a:t>
            </a:r>
            <a:r>
              <a:rPr lang="en-US" dirty="0"/>
              <a:t>patients who completed a self-reported cannabis consumption questionnaire as well as a urine toxicology screen at 8 weeks gestation, were included in the study. </a:t>
            </a:r>
            <a:endParaRPr lang="en-US" dirty="0" smtClean="0"/>
          </a:p>
        </p:txBody>
      </p:sp>
      <p:pic>
        <p:nvPicPr>
          <p:cNvPr id="5" name="Picture 4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815312"/>
            <a:ext cx="7886700" cy="3263400"/>
          </a:xfrm>
        </p:spPr>
        <p:txBody>
          <a:bodyPr/>
          <a:lstStyle/>
          <a:p>
            <a:pPr lvl="0"/>
            <a:r>
              <a:rPr lang="en-US" sz="1600" dirty="0"/>
              <a:t>A total of 196,022 patients were included in the study. </a:t>
            </a:r>
          </a:p>
          <a:p>
            <a:pPr lvl="0"/>
            <a:r>
              <a:rPr lang="en-US" sz="1600" dirty="0"/>
              <a:t>6% of patients (n=11,681) screened positive for prenatal cannabis use.</a:t>
            </a:r>
          </a:p>
          <a:p>
            <a:pPr lvl="0"/>
            <a:r>
              <a:rPr lang="en-US" sz="1600" dirty="0"/>
              <a:t>Demographic factors associated with increased cannabis use:</a:t>
            </a:r>
          </a:p>
          <a:p>
            <a:pPr lvl="1"/>
            <a:r>
              <a:rPr lang="en-US" sz="1400" dirty="0"/>
              <a:t>Younger age</a:t>
            </a:r>
          </a:p>
          <a:p>
            <a:pPr lvl="1"/>
            <a:r>
              <a:rPr lang="en-US" sz="1400" dirty="0"/>
              <a:t>Lower household incomes</a:t>
            </a:r>
          </a:p>
          <a:p>
            <a:pPr lvl="1"/>
            <a:r>
              <a:rPr lang="en-US" sz="1400" dirty="0"/>
              <a:t>African American or Hispanic</a:t>
            </a:r>
          </a:p>
        </p:txBody>
      </p:sp>
      <p:pic>
        <p:nvPicPr>
          <p:cNvPr id="5" name="Picture 4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815312"/>
            <a:ext cx="7886700" cy="3263400"/>
          </a:xfrm>
        </p:spPr>
        <p:txBody>
          <a:bodyPr/>
          <a:lstStyle/>
          <a:p>
            <a:pPr lvl="0"/>
            <a:r>
              <a:rPr lang="en-US" sz="1600" dirty="0"/>
              <a:t>Comorbidities associated with increased cannabis use - adjusted OR (95% CI):</a:t>
            </a:r>
          </a:p>
          <a:p>
            <a:pPr lvl="1"/>
            <a:r>
              <a:rPr lang="en-US" sz="1400" dirty="0"/>
              <a:t>Anxiety Disorder – 1.90 (1.76-2.04)</a:t>
            </a:r>
          </a:p>
          <a:p>
            <a:pPr lvl="1"/>
            <a:r>
              <a:rPr lang="en-US" sz="1400" dirty="0"/>
              <a:t>Depressive Disorder – 2.25 (2.11-2.41)</a:t>
            </a:r>
          </a:p>
          <a:p>
            <a:pPr lvl="1"/>
            <a:r>
              <a:rPr lang="en-US" sz="1400" dirty="0"/>
              <a:t>Anxiety and Depressive Disorder – 2.65 (2.46-2.86)</a:t>
            </a:r>
          </a:p>
          <a:p>
            <a:pPr lvl="1"/>
            <a:r>
              <a:rPr lang="en-US" sz="1400" dirty="0"/>
              <a:t>History of trauma – 2.82 (2.59-3.06)</a:t>
            </a:r>
          </a:p>
          <a:p>
            <a:pPr lvl="1"/>
            <a:r>
              <a:rPr lang="en-US" sz="1400" dirty="0"/>
              <a:t>Self-reported intimate partner violence – 1.94 (1.74-2.15)</a:t>
            </a:r>
          </a:p>
          <a:p>
            <a:pPr lvl="1"/>
            <a:r>
              <a:rPr lang="en-US" sz="1400" dirty="0"/>
              <a:t>Severity of depressive symptoms (self-reported)</a:t>
            </a:r>
          </a:p>
          <a:p>
            <a:pPr lvl="2"/>
            <a:r>
              <a:rPr lang="en-US" sz="1100" dirty="0"/>
              <a:t>Mild – 1.60 (1.53-1.67)</a:t>
            </a:r>
          </a:p>
          <a:p>
            <a:pPr lvl="2"/>
            <a:r>
              <a:rPr lang="en-US" sz="1100" dirty="0"/>
              <a:t>Moderate – 2.09 (1.96-2.23)</a:t>
            </a:r>
          </a:p>
          <a:p>
            <a:pPr lvl="2"/>
            <a:r>
              <a:rPr lang="en-US" sz="1100" dirty="0"/>
              <a:t>Moderately Severe-Severe – 2.55 (2.35-2.77)</a:t>
            </a:r>
          </a:p>
          <a:p>
            <a:pPr marL="71437" lvl="0" indent="0">
              <a:buNone/>
            </a:pPr>
            <a:endParaRPr lang="en-US" sz="1400" dirty="0"/>
          </a:p>
        </p:txBody>
      </p:sp>
      <p:pic>
        <p:nvPicPr>
          <p:cNvPr id="5" name="Picture 4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significant proportion of women used cannabis during pregnancy. Depression, anxiety, history of trauma and intimate partner violence were associated with increased odds of cannabis consumption. </a:t>
            </a:r>
          </a:p>
          <a:p>
            <a:r>
              <a:rPr lang="en-US" dirty="0"/>
              <a:t>This study provides qualitative evidence that cannabis consumption is prevalent, albeit only in a single health system. Further studies are warranted to confirm this finding. </a:t>
            </a:r>
            <a:endParaRPr lang="en-US" dirty="0"/>
          </a:p>
        </p:txBody>
      </p:sp>
      <p:pic>
        <p:nvPicPr>
          <p:cNvPr id="6" name="Picture 5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285</Words>
  <Application>Microsoft Office PowerPoint</Application>
  <PresentationFormat>On-screen Show (16:9)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Dosis</vt:lpstr>
      <vt:lpstr>Proxima Nova</vt:lpstr>
      <vt:lpstr>Proxima Nova Semibold</vt:lpstr>
      <vt:lpstr>Questrial</vt:lpstr>
      <vt:lpstr>Cerimon template</vt:lpstr>
      <vt:lpstr>Cannabis use during Pregnancy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dc:creator>Juan Esteban Perez, M.D.</dc:creator>
  <cp:lastModifiedBy>Juan Esteban Perez, M.D.</cp:lastModifiedBy>
  <cp:revision>108</cp:revision>
  <dcterms:modified xsi:type="dcterms:W3CDTF">2020-04-06T02:11:55Z</dcterms:modified>
</cp:coreProperties>
</file>