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5000" autoAdjust="0"/>
  </p:normalViewPr>
  <p:slideViewPr>
    <p:cSldViewPr snapToGrid="0" snapToObjects="1">
      <p:cViewPr varScale="1">
        <p:scale>
          <a:sx n="144" d="100"/>
          <a:sy n="144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1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/>
          <p:nvPr/>
        </p:nvSpPr>
        <p:spPr>
          <a:xfrm flipH="1">
            <a:off x="-151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1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4125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5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1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247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1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342900" marR="0" lvl="0" indent="-2714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157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3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125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714500" marR="0" lvl="4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057400" marR="0" lvl="5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400300" marR="0" lvl="6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743200" marR="0" lvl="7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086100" marR="0" lvl="8" indent="-23812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05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3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1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" name="Google Shape;17;p3"/>
          <p:cNvSpPr/>
          <p:nvPr/>
        </p:nvSpPr>
        <p:spPr>
          <a:xfrm flipH="1">
            <a:off x="-151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35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5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1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" name="Google Shape;25;p4"/>
          <p:cNvSpPr/>
          <p:nvPr/>
        </p:nvSpPr>
        <p:spPr>
          <a:xfrm flipH="1">
            <a:off x="-151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314325" algn="ctr" rtl="0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685800" lvl="1" indent="-2857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028700" lvl="2" indent="-2857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371600" lvl="3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1714500" lvl="4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057400" lvl="5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2400300" lvl="6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2743200" lvl="7" indent="-25717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3086100" lvl="8" indent="-25717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0C526A"/>
                </a:solidFill>
              </a:rPr>
              <a:t>”</a:t>
            </a:r>
            <a:endParaRPr sz="54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6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6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▹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1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171450">
              <a:spcBef>
                <a:spcPts val="27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9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1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auroramj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s://www.auroramj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s://www.auroramj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s://www.auroramj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372" y="3052525"/>
            <a:ext cx="6658861" cy="862482"/>
          </a:xfrm>
        </p:spPr>
        <p:txBody>
          <a:bodyPr/>
          <a:lstStyle/>
          <a:p>
            <a:pPr marL="71438" indent="0" algn="ctr">
              <a:buNone/>
            </a:pPr>
            <a:r>
              <a:rPr lang="en-US" sz="1800" dirty="0"/>
              <a:t>This study </a:t>
            </a:r>
            <a:r>
              <a:rPr lang="en-US" sz="1800" dirty="0" smtClean="0"/>
              <a:t>aims to evaluate current evidence regarding cannabis consumption and the risk of cancer</a:t>
            </a:r>
            <a:endParaRPr lang="en-US" sz="1800" dirty="0"/>
          </a:p>
        </p:txBody>
      </p:sp>
      <p:pic>
        <p:nvPicPr>
          <p:cNvPr id="11" name="Picture 10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5937" t="11790" r="20730" b="57346"/>
          <a:stretch/>
        </p:blipFill>
        <p:spPr>
          <a:xfrm>
            <a:off x="284187" y="417418"/>
            <a:ext cx="6330086" cy="2354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53" y="442265"/>
            <a:ext cx="4478014" cy="745650"/>
          </a:xfrm>
        </p:spPr>
        <p:txBody>
          <a:bodyPr/>
          <a:lstStyle/>
          <a:p>
            <a:pPr algn="ctr"/>
            <a:r>
              <a:rPr lang="en-US" b="1" dirty="0" smtClean="0"/>
              <a:t>Cannabis use and risk of Cancer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80" y="289218"/>
            <a:ext cx="5915025" cy="74565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80" y="1145094"/>
            <a:ext cx="7509753" cy="2447550"/>
          </a:xfrm>
        </p:spPr>
        <p:txBody>
          <a:bodyPr/>
          <a:lstStyle/>
          <a:p>
            <a:r>
              <a:rPr lang="en-US" dirty="0"/>
              <a:t>Despite popular belief, marijuana and tobacco share many carcinogens including reactive oxygen species and aromatic hydrocarbons, some of which and are even found in higher concentrations in marijuana</a:t>
            </a:r>
            <a:r>
              <a:rPr lang="en-US" dirty="0" smtClean="0"/>
              <a:t>.</a:t>
            </a:r>
          </a:p>
          <a:p>
            <a:r>
              <a:rPr lang="en-US" dirty="0"/>
              <a:t>Studies have also identified several carcinogenic mechanisms unique to marijuana.</a:t>
            </a:r>
            <a:endParaRPr lang="en-US" dirty="0" smtClean="0"/>
          </a:p>
          <a:p>
            <a:r>
              <a:rPr lang="en-US" dirty="0"/>
              <a:t>This study aims to examine all the published evidence regarding the association between chronic cannabis consumption (defined as 1 joint/day for 1 year) and the development of various types of cancer. </a:t>
            </a:r>
          </a:p>
        </p:txBody>
      </p:sp>
      <p:pic>
        <p:nvPicPr>
          <p:cNvPr id="5" name="Picture 4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815312"/>
            <a:ext cx="7886700" cy="3263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wenty-five </a:t>
            </a:r>
            <a:r>
              <a:rPr lang="en-US" dirty="0"/>
              <a:t>studies were identified and included </a:t>
            </a:r>
            <a:r>
              <a:rPr lang="en-US" dirty="0" smtClean="0"/>
              <a:t>in the study. </a:t>
            </a:r>
          </a:p>
          <a:p>
            <a:r>
              <a:rPr lang="en-US" dirty="0"/>
              <a:t>Evidence strength was insufficient to draw conclusions in all types of cancer except for head and neck squamous cell carcinoma (HNSCC) or testicular cancer (TGCT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Head and Neck SCC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association between marijuana use and development of cancer (OR 1.26; 95% CI: 0.88-1.80).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esticular cancer</a:t>
            </a:r>
          </a:p>
          <a:p>
            <a:pPr lvl="1"/>
            <a:r>
              <a:rPr lang="en-US" dirty="0" smtClean="0"/>
              <a:t>Increased risk </a:t>
            </a:r>
            <a:r>
              <a:rPr lang="en-US" dirty="0"/>
              <a:t>of cancer development with more than 10 years of marijuana consumption (OR 1.36; 95% CI: 1.03-1.81). </a:t>
            </a:r>
          </a:p>
          <a:p>
            <a:endParaRPr lang="en-US" dirty="0"/>
          </a:p>
        </p:txBody>
      </p:sp>
      <p:pic>
        <p:nvPicPr>
          <p:cNvPr id="5" name="Picture 4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conclusion of this study is the positive association between testicular cancer and long term cannabis consumption (&gt;10 years</a:t>
            </a:r>
            <a:r>
              <a:rPr lang="en-US" dirty="0" smtClean="0"/>
              <a:t>). </a:t>
            </a:r>
          </a:p>
          <a:p>
            <a:r>
              <a:rPr lang="en-US" dirty="0"/>
              <a:t>This study determines that there is not enough high-quality evidence in this matter, and highlights the need for new, well designed long term follow up studies. </a:t>
            </a:r>
          </a:p>
        </p:txBody>
      </p:sp>
      <p:pic>
        <p:nvPicPr>
          <p:cNvPr id="6" name="Picture 5" descr="C:\Users\jp458\Downloads\Spectru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065270"/>
            <a:ext cx="2162175" cy="107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964"/>
            <a:ext cx="1517650" cy="112141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3" y="4108049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242</Words>
  <Application>Microsoft Office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Dosis</vt:lpstr>
      <vt:lpstr>Proxima Nova</vt:lpstr>
      <vt:lpstr>Proxima Nova Semibold</vt:lpstr>
      <vt:lpstr>Questrial</vt:lpstr>
      <vt:lpstr>Cerimon template</vt:lpstr>
      <vt:lpstr>Cannabis use and risk of Cancer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dc:creator>Juan Esteban Perez, M.D.</dc:creator>
  <cp:lastModifiedBy>Juan Esteban Perez, M.D.</cp:lastModifiedBy>
  <cp:revision>104</cp:revision>
  <dcterms:modified xsi:type="dcterms:W3CDTF">2020-01-16T15:40:01Z</dcterms:modified>
</cp:coreProperties>
</file>