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61" r:id="rId1"/>
  </p:sldMasterIdLst>
  <p:notesMasterIdLst>
    <p:notesMasterId r:id="rId6"/>
  </p:notesMasterIdLst>
  <p:sldIdLst>
    <p:sldId id="294" r:id="rId2"/>
    <p:sldId id="293" r:id="rId3"/>
    <p:sldId id="295" r:id="rId4"/>
    <p:sldId id="297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85" autoAdjust="0"/>
    <p:restoredTop sz="95037"/>
  </p:normalViewPr>
  <p:slideViewPr>
    <p:cSldViewPr snapToGrid="0" snapToObjects="1">
      <p:cViewPr varScale="1">
        <p:scale>
          <a:sx n="135" d="100"/>
          <a:sy n="135" d="100"/>
        </p:scale>
        <p:origin x="-112" y="-6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69034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-150" y="4156675"/>
            <a:ext cx="9144000" cy="276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150" y="0"/>
            <a:ext cx="9144000" cy="4156800"/>
          </a:xfrm>
          <a:prstGeom prst="rect">
            <a:avLst/>
          </a:prstGeom>
          <a:solidFill>
            <a:srgbClr val="0C526A">
              <a:alpha val="41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525225"/>
            <a:ext cx="5309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Proxima Nova Semibold"/>
              <a:buNone/>
              <a:defRPr sz="55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3" name="Google Shape;13;p2" descr="Logo Horizontal on Transparent 623x200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023" y="127675"/>
            <a:ext cx="1901401" cy="6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patter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1259" y="0"/>
            <a:ext cx="58325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ustom Layout 1">
  <p:cSld name="CUSTOM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58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Content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628650" y="-3095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Questrial"/>
              <a:buNone/>
              <a:defRPr sz="33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628650" y="988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Questrial"/>
              <a:buChar char="○"/>
              <a:defRPr sz="21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Char char="•"/>
              <a:defRPr sz="18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Char char="‒"/>
              <a:defRPr sz="15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2">
            <a:alphaModFix/>
          </a:blip>
          <a:srcRect t="-89428" b="91456"/>
          <a:stretch/>
        </p:blipFill>
        <p:spPr>
          <a:xfrm>
            <a:off x="0" y="-2791349"/>
            <a:ext cx="9144002" cy="793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10800000">
            <a:off x="-150" y="3082200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 flipH="1">
            <a:off x="-150" y="0"/>
            <a:ext cx="9144000" cy="3082200"/>
          </a:xfrm>
          <a:prstGeom prst="rect">
            <a:avLst/>
          </a:prstGeom>
          <a:solidFill>
            <a:srgbClr val="0C526A">
              <a:alpha val="41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Font typeface="Proxima Nova"/>
              <a:buNone/>
              <a:defRPr sz="18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21" name="Google Shape;21;p3" descr="Logo Horizontal on Transparent 623x200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023" y="127675"/>
            <a:ext cx="1901401" cy="6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 descr="patter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1259" y="0"/>
            <a:ext cx="58325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Quote">
  <p:cSld name="TITLE_1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 rot="10800000">
            <a:off x="-150" y="3769825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 flipH="1">
            <a:off x="-150" y="0"/>
            <a:ext cx="9144000" cy="3769800"/>
          </a:xfrm>
          <a:prstGeom prst="rect">
            <a:avLst/>
          </a:prstGeom>
          <a:solidFill>
            <a:srgbClr val="0C52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1616475" y="0"/>
            <a:ext cx="5910900" cy="3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▸"/>
              <a:defRPr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⬩"/>
              <a:defRPr i="1">
                <a:solidFill>
                  <a:srgbClr val="FFFFFF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⬞"/>
              <a:defRPr i="1">
                <a:solidFill>
                  <a:srgbClr val="FFFFFF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i="1">
                <a:solidFill>
                  <a:srgbClr val="FFFFFF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/>
          <p:nvPr/>
        </p:nvSpPr>
        <p:spPr>
          <a:xfrm>
            <a:off x="3593400" y="367052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0C526A"/>
                </a:solidFill>
              </a:rPr>
              <a:t>”</a:t>
            </a:r>
            <a:endParaRPr sz="7200" b="1">
              <a:solidFill>
                <a:srgbClr val="0C526A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+ 2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844425" y="767950"/>
            <a:ext cx="3858900" cy="4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878225" y="768050"/>
            <a:ext cx="4187700" cy="4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+ 3 columns">
  <p:cSld name="TITLE_AND_TWO_COLUMNS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844425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2861613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4878800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ig image background">
  <p:cSld name="TITLE_ONLY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 flipH="1">
            <a:off x="-75" y="0"/>
            <a:ext cx="1851600" cy="5143500"/>
          </a:xfrm>
          <a:prstGeom prst="rect">
            <a:avLst/>
          </a:prstGeom>
          <a:solidFill>
            <a:srgbClr val="A1CF6D">
              <a:alpha val="36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35225" y="911400"/>
            <a:ext cx="1381200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 flipH="1">
            <a:off x="-75" y="0"/>
            <a:ext cx="1851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223150" y="903100"/>
            <a:ext cx="1393200" cy="19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415665"/>
              </a:buClr>
              <a:buSzPts val="1200"/>
              <a:buNone/>
              <a:defRPr sz="12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None/>
              <a:defRPr sz="2400">
                <a:solidFill>
                  <a:srgbClr val="089B9B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44425" y="902725"/>
            <a:ext cx="5169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3000"/>
              <a:buFont typeface="Proxima Nova"/>
              <a:buChar char="▹"/>
              <a:defRPr sz="30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Char char="▸"/>
              <a:defRPr sz="24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Char char="⬩"/>
              <a:defRPr sz="24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⬞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○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■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●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○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■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0A59B06E-F4B5-CC43-981C-7ED0F56EF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70" y="-32436"/>
            <a:ext cx="7886700" cy="994200"/>
          </a:xfrm>
        </p:spPr>
        <p:txBody>
          <a:bodyPr/>
          <a:lstStyle/>
          <a:p>
            <a:pPr algn="ctr"/>
            <a:r>
              <a:rPr lang="en-US" sz="2400" dirty="0" smtClean="0"/>
              <a:t>Cannabis use is related to lower incidence of </a:t>
            </a:r>
            <a:r>
              <a:rPr lang="en-US" sz="2400" dirty="0" err="1" smtClean="0"/>
              <a:t>neurocognitive</a:t>
            </a:r>
            <a:r>
              <a:rPr lang="en-US" sz="2400" dirty="0" smtClean="0"/>
              <a:t> </a:t>
            </a:r>
            <a:r>
              <a:rPr lang="en-US" sz="2400" dirty="0" smtClean="0"/>
              <a:t>disorder in people living with HIV</a:t>
            </a:r>
            <a:endParaRPr lang="en-US" sz="24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1B26D7C5-B06A-9541-AEC2-B2F2FEE9D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170" y="3560299"/>
            <a:ext cx="7886700" cy="896279"/>
          </a:xfrm>
        </p:spPr>
        <p:txBody>
          <a:bodyPr/>
          <a:lstStyle/>
          <a:p>
            <a:pPr marL="95250" indent="0" algn="ctr">
              <a:buNone/>
            </a:pPr>
            <a:r>
              <a:rPr lang="en-US" sz="2000" dirty="0" smtClean="0"/>
              <a:t>This </a:t>
            </a:r>
            <a:r>
              <a:rPr lang="en-US" sz="2000" dirty="0" smtClean="0"/>
              <a:t>study looked at the combined effects of cannabis, HIV, and </a:t>
            </a:r>
            <a:r>
              <a:rPr lang="en-US" sz="2000" dirty="0" smtClean="0"/>
              <a:t>aging, </a:t>
            </a:r>
            <a:r>
              <a:rPr lang="en-US" sz="2000" dirty="0" smtClean="0"/>
              <a:t>on cognition</a:t>
            </a:r>
            <a:r>
              <a:rPr lang="en-US" sz="2000" dirty="0" smtClean="0"/>
              <a:t> and </a:t>
            </a:r>
            <a:r>
              <a:rPr lang="en-US" sz="2000" dirty="0" err="1" smtClean="0"/>
              <a:t>neurocognitive</a:t>
            </a:r>
            <a:r>
              <a:rPr lang="en-US" sz="2000" dirty="0" smtClean="0"/>
              <a:t> impairment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F7067D6E-0127-E148-B4AA-3D35D474D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  <p:pic>
        <p:nvPicPr>
          <p:cNvPr id="9" name="Picture 8" descr="Screen Shot 2019-12-30 at 7.11.0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4777"/>
            <a:ext cx="9144001" cy="198755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589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4200"/>
          </a:xfrm>
        </p:spPr>
        <p:txBody>
          <a:bodyPr/>
          <a:lstStyle/>
          <a:p>
            <a:r>
              <a:rPr lang="en-US" dirty="0"/>
              <a:t>Main point: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704" y="994200"/>
            <a:ext cx="8626592" cy="3263400"/>
          </a:xfrm>
        </p:spPr>
        <p:txBody>
          <a:bodyPr/>
          <a:lstStyle/>
          <a:p>
            <a:r>
              <a:rPr lang="en-US" sz="2000" dirty="0" smtClean="0"/>
              <a:t>With current </a:t>
            </a:r>
            <a:r>
              <a:rPr lang="en-US" sz="2000" dirty="0" smtClean="0"/>
              <a:t>drug treatments</a:t>
            </a:r>
            <a:r>
              <a:rPr lang="en-US" sz="2000" dirty="0" smtClean="0"/>
              <a:t> people </a:t>
            </a:r>
            <a:r>
              <a:rPr lang="en-US" sz="2000" dirty="0" smtClean="0"/>
              <a:t>who have </a:t>
            </a:r>
            <a:r>
              <a:rPr lang="en-US" sz="2000" dirty="0" smtClean="0"/>
              <a:t>HIV </a:t>
            </a:r>
            <a:r>
              <a:rPr lang="en-US" sz="2000" dirty="0" smtClean="0"/>
              <a:t>now live almost as long as those who don’t have HIV.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A</a:t>
            </a:r>
            <a:r>
              <a:rPr lang="en-US" sz="2000" dirty="0" smtClean="0"/>
              <a:t>ging </a:t>
            </a:r>
            <a:r>
              <a:rPr lang="en-US" sz="2000" dirty="0" smtClean="0"/>
              <a:t>and HIV </a:t>
            </a:r>
            <a:r>
              <a:rPr lang="en-US" sz="2000" dirty="0" smtClean="0"/>
              <a:t>infection have </a:t>
            </a:r>
            <a:r>
              <a:rPr lang="en-US" sz="2000" dirty="0" smtClean="0"/>
              <a:t>negative effects on the central nervous system (CNS</a:t>
            </a:r>
            <a:r>
              <a:rPr lang="en-US" sz="2000" dirty="0" smtClean="0"/>
              <a:t>) which, individually, can </a:t>
            </a:r>
            <a:r>
              <a:rPr lang="en-US" sz="2000" dirty="0" smtClean="0"/>
              <a:t>increase the risk of </a:t>
            </a:r>
            <a:r>
              <a:rPr lang="en-US" sz="2000" dirty="0" err="1" smtClean="0"/>
              <a:t>neurocognitive</a:t>
            </a:r>
            <a:r>
              <a:rPr lang="en-US" sz="2000" dirty="0" smtClean="0"/>
              <a:t> impairment (NCI</a:t>
            </a:r>
            <a:r>
              <a:rPr lang="en-US" sz="2000" dirty="0" smtClean="0"/>
              <a:t>); </a:t>
            </a:r>
            <a:r>
              <a:rPr lang="en-US" sz="2000" dirty="0" smtClean="0"/>
              <a:t>and </a:t>
            </a:r>
            <a:r>
              <a:rPr lang="en-US" sz="2000" dirty="0" smtClean="0"/>
              <a:t>together can </a:t>
            </a:r>
            <a:r>
              <a:rPr lang="en-US" sz="2000" dirty="0" smtClean="0"/>
              <a:t>have </a:t>
            </a:r>
            <a:r>
              <a:rPr lang="en-US" sz="2000" dirty="0" smtClean="0"/>
              <a:t>further effects </a:t>
            </a:r>
            <a:r>
              <a:rPr lang="en-US" sz="2000" dirty="0" smtClean="0"/>
              <a:t>on the CNS and a much higher risk of NCI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People </a:t>
            </a:r>
            <a:r>
              <a:rPr lang="en-US" sz="2000" dirty="0" smtClean="0"/>
              <a:t>living with HIV report using cannabis to alleviate symptoms of HIV/AIDS</a:t>
            </a:r>
            <a:r>
              <a:rPr lang="en-US" sz="2000" dirty="0" smtClean="0"/>
              <a:t> and report </a:t>
            </a:r>
            <a:r>
              <a:rPr lang="en-US" sz="2000" dirty="0" smtClean="0"/>
              <a:t>using it at a rate almost three times higher than the general </a:t>
            </a:r>
            <a:r>
              <a:rPr lang="en-US" sz="2000" dirty="0" smtClean="0"/>
              <a:t>population</a:t>
            </a:r>
          </a:p>
          <a:p>
            <a:r>
              <a:rPr lang="en-US" sz="2000" dirty="0" smtClean="0"/>
              <a:t>The </a:t>
            </a:r>
            <a:r>
              <a:rPr lang="en-US" sz="2000" dirty="0" smtClean="0"/>
              <a:t>anti-inflammatory properties of cannabis may mean that, in the context of aging and HIV, cannabis could have beneficial effects.</a:t>
            </a:r>
            <a:r>
              <a:rPr lang="en-US" sz="2000" dirty="0" smtClean="0"/>
              <a:t> </a:t>
            </a:r>
            <a:endParaRPr lang="en-US" sz="2000" dirty="0" smtClean="0"/>
          </a:p>
        </p:txBody>
      </p:sp>
      <p:pic>
        <p:nvPicPr>
          <p:cNvPr id="4" name="Picture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F2B25063-3BB0-4749-9663-36A5A794E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6002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557" y="973404"/>
            <a:ext cx="8673628" cy="3739707"/>
          </a:xfrm>
        </p:spPr>
        <p:txBody>
          <a:bodyPr/>
          <a:lstStyle/>
          <a:p>
            <a:r>
              <a:rPr lang="en-US" sz="1400" dirty="0" smtClean="0"/>
              <a:t>This study</a:t>
            </a:r>
            <a:r>
              <a:rPr lang="en-US" sz="1400" dirty="0" smtClean="0"/>
              <a:t> analyzed data </a:t>
            </a:r>
            <a:r>
              <a:rPr lang="en-US" sz="1400" dirty="0" smtClean="0"/>
              <a:t>previously collected for a number of other studies.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Participants: 952 total; 679 adults </a:t>
            </a:r>
            <a:r>
              <a:rPr lang="en-US" sz="1400" dirty="0" smtClean="0"/>
              <a:t>living with HIV and 273</a:t>
            </a:r>
            <a:r>
              <a:rPr lang="en-US" sz="1400" dirty="0" smtClean="0"/>
              <a:t> HIV</a:t>
            </a:r>
            <a:r>
              <a:rPr lang="en-US" sz="1400" dirty="0" smtClean="0"/>
              <a:t>-negative adults. These two groups were divided into those who did or did not use cannabis</a:t>
            </a:r>
            <a:r>
              <a:rPr lang="en-US" sz="1400" dirty="0" smtClean="0"/>
              <a:t> </a:t>
            </a:r>
          </a:p>
          <a:p>
            <a:pPr lvl="1"/>
            <a:r>
              <a:rPr lang="en-US" sz="1300" dirty="0" smtClean="0"/>
              <a:t>Age range: 18</a:t>
            </a:r>
            <a:r>
              <a:rPr lang="en-US" sz="1300" dirty="0" smtClean="0"/>
              <a:t>-79 years of </a:t>
            </a:r>
            <a:r>
              <a:rPr lang="en-US" sz="1300" dirty="0" smtClean="0"/>
              <a:t>age, predominately </a:t>
            </a:r>
            <a:r>
              <a:rPr lang="en-US" sz="1300" dirty="0" smtClean="0"/>
              <a:t>male (76.4%)</a:t>
            </a:r>
            <a:endParaRPr lang="en-US" sz="1300" dirty="0" smtClean="0"/>
          </a:p>
          <a:p>
            <a:pPr lvl="1"/>
            <a:r>
              <a:rPr lang="en-US" sz="1300" dirty="0" smtClean="0"/>
              <a:t>Demographics: white </a:t>
            </a:r>
            <a:r>
              <a:rPr lang="en-US" sz="1300" dirty="0" smtClean="0"/>
              <a:t>(49.8%), </a:t>
            </a:r>
            <a:r>
              <a:rPr lang="en-US" sz="1300" dirty="0" smtClean="0"/>
              <a:t>Black</a:t>
            </a:r>
            <a:r>
              <a:rPr lang="en-US" sz="1300" dirty="0" smtClean="0"/>
              <a:t>/</a:t>
            </a:r>
            <a:r>
              <a:rPr lang="en-US" sz="1300" dirty="0" smtClean="0"/>
              <a:t>African </a:t>
            </a:r>
            <a:r>
              <a:rPr lang="en-US" sz="1300" dirty="0" smtClean="0"/>
              <a:t>American (26.7%), </a:t>
            </a:r>
            <a:r>
              <a:rPr lang="en-US" sz="1300" dirty="0" smtClean="0"/>
              <a:t>Hispanic</a:t>
            </a:r>
            <a:r>
              <a:rPr lang="en-US" sz="1300" dirty="0" smtClean="0"/>
              <a:t>/</a:t>
            </a:r>
            <a:r>
              <a:rPr lang="en-US" sz="1300" dirty="0" smtClean="0"/>
              <a:t>Latino </a:t>
            </a:r>
            <a:r>
              <a:rPr lang="en-US" sz="1300" dirty="0" smtClean="0"/>
              <a:t>(17.3%),</a:t>
            </a:r>
            <a:r>
              <a:rPr lang="en-US" sz="1300" dirty="0" smtClean="0"/>
              <a:t> other </a:t>
            </a:r>
            <a:r>
              <a:rPr lang="en-US" sz="1300" dirty="0" smtClean="0"/>
              <a:t>(6.2%</a:t>
            </a:r>
            <a:r>
              <a:rPr lang="en-US" sz="1300" dirty="0" smtClean="0"/>
              <a:t>)</a:t>
            </a:r>
            <a:endParaRPr lang="en-US" sz="1300" dirty="0" smtClean="0"/>
          </a:p>
          <a:p>
            <a:pPr lvl="1"/>
            <a:r>
              <a:rPr lang="en-US" sz="1300" dirty="0" smtClean="0"/>
              <a:t>Approximately </a:t>
            </a:r>
            <a:r>
              <a:rPr lang="en-US" sz="1300" dirty="0" smtClean="0"/>
              <a:t>half of the HIV-positive cohort had detectable virus circulating at the time of </a:t>
            </a:r>
            <a:r>
              <a:rPr lang="en-US" sz="1300" dirty="0" smtClean="0"/>
              <a:t>participation</a:t>
            </a:r>
          </a:p>
          <a:p>
            <a:r>
              <a:rPr lang="en-US" sz="1400" dirty="0" smtClean="0"/>
              <a:t>7 </a:t>
            </a:r>
            <a:r>
              <a:rPr lang="en-US" sz="1400" dirty="0" smtClean="0"/>
              <a:t>domains of </a:t>
            </a:r>
            <a:r>
              <a:rPr lang="en-US" sz="1400" dirty="0" err="1" smtClean="0"/>
              <a:t>neurocognitive</a:t>
            </a:r>
            <a:r>
              <a:rPr lang="en-US" sz="1400" dirty="0" smtClean="0"/>
              <a:t> </a:t>
            </a:r>
            <a:r>
              <a:rPr lang="en-US" sz="1400" dirty="0" smtClean="0"/>
              <a:t>performance</a:t>
            </a:r>
            <a:r>
              <a:rPr lang="en-US" sz="1400" dirty="0" smtClean="0"/>
              <a:t> assessed: </a:t>
            </a:r>
            <a:r>
              <a:rPr lang="en-US" sz="1400" dirty="0" smtClean="0"/>
              <a:t>verbal fluency, executive function, processing speed, learning, delayed recall, working memory/attention, and motor skills.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C</a:t>
            </a:r>
            <a:r>
              <a:rPr lang="en-US" sz="1400" dirty="0" smtClean="0"/>
              <a:t>annabis </a:t>
            </a:r>
            <a:r>
              <a:rPr lang="en-US" sz="1400" dirty="0" smtClean="0"/>
              <a:t>use was associated with a lower rate of NCI among people living with HIV, regardless of whether or not they had detectable viral loads.</a:t>
            </a:r>
            <a:r>
              <a:rPr lang="en-US" sz="1400" dirty="0" smtClean="0"/>
              <a:t> </a:t>
            </a:r>
          </a:p>
          <a:p>
            <a:pPr lvl="1"/>
            <a:r>
              <a:rPr lang="en-US" sz="1300" dirty="0" smtClean="0"/>
              <a:t>B</a:t>
            </a:r>
            <a:r>
              <a:rPr lang="en-US" sz="1300" dirty="0" smtClean="0"/>
              <a:t>roken </a:t>
            </a:r>
            <a:r>
              <a:rPr lang="en-US" sz="1300" dirty="0" smtClean="0"/>
              <a:t>down by </a:t>
            </a:r>
            <a:r>
              <a:rPr lang="en-US" sz="1300" dirty="0" smtClean="0"/>
              <a:t>domain, cannabis </a:t>
            </a:r>
            <a:r>
              <a:rPr lang="en-US" sz="1300" dirty="0" smtClean="0"/>
              <a:t>exposure was associated with higher verbal fluency and learning performance among people living with HIV (but not among HIV-negative participants</a:t>
            </a:r>
            <a:r>
              <a:rPr lang="en-US" sz="1300" dirty="0" smtClean="0"/>
              <a:t>)</a:t>
            </a:r>
          </a:p>
          <a:p>
            <a:r>
              <a:rPr lang="en-US" sz="1400" dirty="0" smtClean="0"/>
              <a:t>Cannabis </a:t>
            </a:r>
            <a:r>
              <a:rPr lang="en-US" sz="1400" dirty="0" smtClean="0"/>
              <a:t>exposure had no relation to NCI among HIV-negative individuals.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These </a:t>
            </a:r>
            <a:r>
              <a:rPr lang="en-US" sz="1400" dirty="0" smtClean="0"/>
              <a:t>effects did not vary by age.</a:t>
            </a:r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D439C5CB-6170-9E49-9D26-143B65E9E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4027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906" y="1025847"/>
            <a:ext cx="7930444" cy="3263400"/>
          </a:xfrm>
        </p:spPr>
        <p:txBody>
          <a:bodyPr/>
          <a:lstStyle/>
          <a:p>
            <a:r>
              <a:rPr lang="en-US" sz="2000" dirty="0" smtClean="0"/>
              <a:t>These results suggest that, </a:t>
            </a:r>
            <a:r>
              <a:rPr lang="en-US" sz="2000" dirty="0" smtClean="0"/>
              <a:t>in the context of HIV, cannabis use is related to a lower chance of </a:t>
            </a:r>
            <a:r>
              <a:rPr lang="en-US" sz="2000" dirty="0" err="1" smtClean="0"/>
              <a:t>neurocognitive</a:t>
            </a:r>
            <a:r>
              <a:rPr lang="en-US" sz="2000" dirty="0" smtClean="0"/>
              <a:t> </a:t>
            </a:r>
            <a:r>
              <a:rPr lang="en-US" sz="2000" dirty="0" smtClean="0"/>
              <a:t>impairment </a:t>
            </a:r>
          </a:p>
          <a:p>
            <a:r>
              <a:rPr lang="en-US" sz="2000" dirty="0" smtClean="0"/>
              <a:t>This is </a:t>
            </a:r>
            <a:r>
              <a:rPr lang="en-US" sz="2000" dirty="0" smtClean="0"/>
              <a:t>the first</a:t>
            </a:r>
            <a:r>
              <a:rPr lang="en-US" sz="2000" dirty="0" smtClean="0"/>
              <a:t> study to </a:t>
            </a:r>
            <a:r>
              <a:rPr lang="en-US" sz="2000" dirty="0" smtClean="0"/>
              <a:t>show that cannabis exposure is linked to a reduced chance of NCI, including better verbal and learning performance, in the context of </a:t>
            </a:r>
            <a:r>
              <a:rPr lang="en-US" sz="2000" dirty="0" smtClean="0"/>
              <a:t>HIV </a:t>
            </a:r>
          </a:p>
          <a:p>
            <a:r>
              <a:rPr lang="en-US" sz="2000" dirty="0" smtClean="0"/>
              <a:t>Results suggest </a:t>
            </a:r>
            <a:r>
              <a:rPr lang="en-US" sz="2000" dirty="0" smtClean="0"/>
              <a:t>that the anti-inflammatory effects of cannabis may be particularly important for people living with </a:t>
            </a:r>
            <a:r>
              <a:rPr lang="en-US" sz="2000" dirty="0" smtClean="0"/>
              <a:t>HIV </a:t>
            </a:r>
          </a:p>
          <a:p>
            <a:r>
              <a:rPr lang="en-US" sz="2000" dirty="0" smtClean="0"/>
              <a:t>M</a:t>
            </a:r>
            <a:r>
              <a:rPr lang="en-US" sz="2000" dirty="0" smtClean="0"/>
              <a:t>ore </a:t>
            </a:r>
            <a:r>
              <a:rPr lang="en-US" sz="2000" dirty="0" smtClean="0"/>
              <a:t>studies are needed to determine the extent of these benefits and the best treatment to maximize </a:t>
            </a:r>
            <a:r>
              <a:rPr lang="en-US" sz="2000" dirty="0" smtClean="0"/>
              <a:t>them  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A496D6ED-0A49-0F44-B2DE-6ACD0DE66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0439370"/>
      </p:ext>
    </p:extLst>
  </p:cSld>
  <p:clrMapOvr>
    <a:masterClrMapping/>
  </p:clrMapOvr>
</p:sld>
</file>

<file path=ppt/theme/theme1.xml><?xml version="1.0" encoding="utf-8"?>
<a:theme xmlns:a="http://schemas.openxmlformats.org/drawingml/2006/main" name="Ceri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3724</TotalTime>
  <Words>468</Words>
  <Application>Microsoft Macintosh PowerPoint</Application>
  <PresentationFormat>On-screen Show (16:9)</PresentationFormat>
  <Paragraphs>23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Cerimon template</vt:lpstr>
      <vt:lpstr>Cannabis use is related to lower incidence of neurocognitive disorder in people living with HIV</vt:lpstr>
      <vt:lpstr>Main point:</vt:lpstr>
      <vt:lpstr>Results:</vt:lpstr>
      <vt:lpstr>Conclusions: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Marijuana Results LLC</dc:title>
  <cp:lastModifiedBy>k</cp:lastModifiedBy>
  <cp:revision>113</cp:revision>
  <dcterms:created xsi:type="dcterms:W3CDTF">2019-12-31T00:05:28Z</dcterms:created>
  <dcterms:modified xsi:type="dcterms:W3CDTF">2019-12-31T00:38:22Z</dcterms:modified>
</cp:coreProperties>
</file>