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94" r:id="rId2"/>
    <p:sldId id="293" r:id="rId3"/>
    <p:sldId id="295" r:id="rId4"/>
    <p:sldId id="298" r:id="rId5"/>
    <p:sldId id="29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85" autoAdjust="0"/>
    <p:restoredTop sz="95037"/>
  </p:normalViewPr>
  <p:slideViewPr>
    <p:cSldViewPr snapToGrid="0" snapToObjects="1">
      <p:cViewPr varScale="1">
        <p:scale>
          <a:sx n="135" d="100"/>
          <a:sy n="135" d="100"/>
        </p:scale>
        <p:origin x="-112" y="-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66" y="5192"/>
            <a:ext cx="8024517" cy="994200"/>
          </a:xfrm>
        </p:spPr>
        <p:txBody>
          <a:bodyPr/>
          <a:lstStyle/>
          <a:p>
            <a:pPr algn="ctr"/>
            <a:r>
              <a:rPr lang="en-US" sz="1800" dirty="0" smtClean="0"/>
              <a:t>This</a:t>
            </a:r>
            <a:r>
              <a:rPr lang="en-US" sz="1800" dirty="0" smtClean="0"/>
              <a:t> study looked at the impact of maternal cannabis use during pregnancy and the neurodevelopment of the child</a:t>
            </a:r>
            <a:endParaRPr lang="en-US" sz="1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266" y="3745984"/>
            <a:ext cx="8024517" cy="1183495"/>
          </a:xfrm>
        </p:spPr>
        <p:txBody>
          <a:bodyPr anchor="ctr"/>
          <a:lstStyle/>
          <a:p>
            <a:pPr marL="95250" indent="0" algn="ctr">
              <a:buNone/>
            </a:pPr>
            <a:r>
              <a:rPr lang="en-US" sz="1800" dirty="0" smtClean="0"/>
              <a:t>They found an association between maternal cannabis use during pregnancy and an increased incidence of Autism Spectrum Disorder (ASD) or other intellectual/learning disorders in the child</a:t>
            </a:r>
            <a:r>
              <a:rPr lang="en-US" sz="1800" dirty="0" smtClean="0"/>
              <a:t> </a:t>
            </a:r>
          </a:p>
          <a:p>
            <a:pPr marL="95250" indent="0" algn="ctr">
              <a:buNone/>
            </a:pPr>
            <a:r>
              <a:rPr lang="en-US" sz="1400" dirty="0" smtClean="0"/>
              <a:t>(however these results should be interpreted cautiously)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9" name="Picture 8" descr="Screen Shot 2020-08-16 at 12.59.0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86" y="1037020"/>
            <a:ext cx="7347186" cy="261743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370" y="975386"/>
            <a:ext cx="8325556" cy="3358901"/>
          </a:xfrm>
        </p:spPr>
        <p:txBody>
          <a:bodyPr/>
          <a:lstStyle/>
          <a:p>
            <a:r>
              <a:rPr lang="en-US" sz="2000" dirty="0" smtClean="0"/>
              <a:t>As the legal status of cannabis changes, it is becoming more widely available and more frequently used.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This </a:t>
            </a:r>
            <a:r>
              <a:rPr lang="en-US" sz="2000" dirty="0" smtClean="0"/>
              <a:t>includes more frequent use by women throughout their pregnancy.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Cannabinoids</a:t>
            </a:r>
            <a:r>
              <a:rPr lang="en-US" sz="2000" dirty="0" smtClean="0"/>
              <a:t> </a:t>
            </a:r>
            <a:r>
              <a:rPr lang="en-US" sz="2000" dirty="0" smtClean="0"/>
              <a:t>(the active compounds in cannabis), such as THC, cross the placenta during </a:t>
            </a:r>
            <a:r>
              <a:rPr lang="en-US" sz="2000" dirty="0" smtClean="0"/>
              <a:t>pregnancy</a:t>
            </a:r>
            <a:r>
              <a:rPr lang="en-US" sz="2000" dirty="0" smtClean="0"/>
              <a:t>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P</a:t>
            </a:r>
            <a:r>
              <a:rPr lang="en-US" sz="2000" dirty="0" smtClean="0"/>
              <a:t>revious </a:t>
            </a:r>
            <a:r>
              <a:rPr lang="en-US" sz="2000" dirty="0" smtClean="0"/>
              <a:t>research has suggested that exposure to</a:t>
            </a:r>
            <a:r>
              <a:rPr lang="en-US" sz="2000" dirty="0" smtClean="0"/>
              <a:t> </a:t>
            </a:r>
            <a:r>
              <a:rPr lang="en-US" sz="2000" dirty="0" err="1" smtClean="0"/>
              <a:t>cannabinoids</a:t>
            </a:r>
            <a:r>
              <a:rPr lang="en-US" sz="2000" dirty="0" smtClean="0"/>
              <a:t> in </a:t>
            </a:r>
            <a:r>
              <a:rPr lang="en-US" sz="2000" dirty="0" err="1" smtClean="0"/>
              <a:t>utero</a:t>
            </a:r>
            <a:r>
              <a:rPr lang="en-US" sz="2000" dirty="0" smtClean="0"/>
              <a:t> may disrupt the developing fetal neural network.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Therefore</a:t>
            </a:r>
            <a:r>
              <a:rPr lang="en-US" sz="2000" dirty="0" smtClean="0"/>
              <a:t>, there is concern about the potential impact this may have on the childhood development of the offspring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057" y="1113756"/>
            <a:ext cx="7886700" cy="3279497"/>
          </a:xfrm>
        </p:spPr>
        <p:txBody>
          <a:bodyPr/>
          <a:lstStyle/>
          <a:p>
            <a:r>
              <a:rPr lang="en-US" sz="2000" dirty="0" smtClean="0"/>
              <a:t>This study reviewed data from all live births in Ontario, Canada across a span of 5 years using the BORN Ontario birth registry.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508,025 </a:t>
            </a:r>
            <a:r>
              <a:rPr lang="en-US" sz="2000" dirty="0" smtClean="0"/>
              <a:t>children were included in the final analysis and data from the provincial health administrative database was used to assess their childhood development.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Factors </a:t>
            </a:r>
            <a:r>
              <a:rPr lang="en-US" sz="2000" dirty="0" smtClean="0"/>
              <a:t>included in the assessment of </a:t>
            </a:r>
            <a:r>
              <a:rPr lang="en-US" sz="2000" dirty="0" err="1" smtClean="0"/>
              <a:t>neurodevelopmental</a:t>
            </a:r>
            <a:r>
              <a:rPr lang="en-US" sz="2000" dirty="0" smtClean="0"/>
              <a:t> outcomes were diagnoses of ASD, intellectual and learning disorders, and attention deficit hyperactivity disorder (ADHD)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 </a:t>
            </a:r>
            <a:endParaRPr lang="en-US" sz="2000" dirty="0" smtClean="0"/>
          </a:p>
          <a:p>
            <a:pPr lvl="0"/>
            <a:endParaRPr lang="en-US" sz="20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982805"/>
            <a:ext cx="7886700" cy="3739707"/>
          </a:xfrm>
        </p:spPr>
        <p:txBody>
          <a:bodyPr/>
          <a:lstStyle/>
          <a:p>
            <a:pPr lvl="0"/>
            <a:r>
              <a:rPr lang="en-US" sz="2000" dirty="0" smtClean="0"/>
              <a:t>The incidence of ASD among children exposed to cannabis in </a:t>
            </a:r>
            <a:r>
              <a:rPr lang="en-US" sz="2000" dirty="0" err="1" smtClean="0"/>
              <a:t>utero</a:t>
            </a:r>
            <a:r>
              <a:rPr lang="en-US" sz="2000" dirty="0" smtClean="0"/>
              <a:t> was 1.5 times higher than that of children who had no exposure.</a:t>
            </a:r>
          </a:p>
          <a:p>
            <a:pPr lvl="0"/>
            <a:r>
              <a:rPr lang="en-US" sz="2000" dirty="0" smtClean="0"/>
              <a:t>Comparing the incidence of ASD across income levels found that income had no effect.</a:t>
            </a:r>
          </a:p>
          <a:p>
            <a:pPr lvl="0"/>
            <a:r>
              <a:rPr lang="en-US" sz="2000" dirty="0" smtClean="0"/>
              <a:t>Rates of intellectual and learning disorders were slightly higher (1.2x) among children with prenatal cannabis exposure, however the difference was not significant.</a:t>
            </a:r>
          </a:p>
          <a:p>
            <a:pPr lvl="0"/>
            <a:r>
              <a:rPr lang="en-US" sz="2000" dirty="0" smtClean="0"/>
              <a:t>The incidence of ADHD was slightly higher (1.1x) among children exposed to cannabis during pregnancy, but this difference was not significant.</a:t>
            </a:r>
            <a:endParaRPr lang="en-US" sz="20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40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444" y="1392296"/>
            <a:ext cx="7696906" cy="2417272"/>
          </a:xfrm>
        </p:spPr>
        <p:txBody>
          <a:bodyPr/>
          <a:lstStyle/>
          <a:p>
            <a:r>
              <a:rPr lang="en-US" sz="2000" dirty="0" smtClean="0"/>
              <a:t>Prenatal exposure to cannabis appears to result in a higher risk of ASD.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However</a:t>
            </a:r>
            <a:r>
              <a:rPr lang="en-US" sz="2000" dirty="0" smtClean="0"/>
              <a:t>, these results should be interpreted cautiously, as there may be additional, unidentified, factors playing a role here. 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4138</TotalTime>
  <Words>356</Words>
  <Application>Microsoft Macintosh PowerPoint</Application>
  <PresentationFormat>On-screen Show (16:9)</PresentationFormat>
  <Paragraphs>23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Cerimon template</vt:lpstr>
      <vt:lpstr>This study looked at the impact of maternal cannabis use during pregnancy and the neurodevelopment of the child</vt:lpstr>
      <vt:lpstr>Main point:</vt:lpstr>
      <vt:lpstr>Results: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131</cp:revision>
  <dcterms:created xsi:type="dcterms:W3CDTF">2020-08-16T16:58:35Z</dcterms:created>
  <dcterms:modified xsi:type="dcterms:W3CDTF">2020-08-16T17:23:53Z</dcterms:modified>
</cp:coreProperties>
</file>