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61" r:id="rId1"/>
  </p:sldMasterIdLst>
  <p:notesMasterIdLst>
    <p:notesMasterId r:id="rId7"/>
  </p:notesMasterIdLst>
  <p:sldIdLst>
    <p:sldId id="294" r:id="rId2"/>
    <p:sldId id="293" r:id="rId3"/>
    <p:sldId id="295" r:id="rId4"/>
    <p:sldId id="298" r:id="rId5"/>
    <p:sldId id="29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85" autoAdjust="0"/>
    <p:restoredTop sz="95037"/>
  </p:normalViewPr>
  <p:slideViewPr>
    <p:cSldViewPr snapToGrid="0" snapToObjects="1">
      <p:cViewPr varScale="1">
        <p:scale>
          <a:sx n="135" d="100"/>
          <a:sy n="135" d="100"/>
        </p:scale>
        <p:origin x="-112" y="-592"/>
      </p:cViewPr>
      <p:guideLst>
        <p:guide orient="horz" pos="1620"/>
        <p:guide pos="2880"/>
      </p:guideLst>
    </p:cSldViewPr>
  </p:slideViewPr>
  <p:notesTextViewPr>
    <p:cViewPr>
      <p:scale>
        <a:sx n="1" d="1"/>
        <a:sy n="1" d="1"/>
      </p:scale>
      <p:origin x="0" y="0"/>
    </p:cViewPr>
  </p:notesTextViewPr>
  <p:sorterViewPr>
    <p:cViewPr>
      <p:scale>
        <a:sx n="184" d="100"/>
        <a:sy n="184"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5500">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3300"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4"/>
          <p:cNvSpPr txBox="1">
            <a:spLocks noGrp="1"/>
          </p:cNvSpPr>
          <p:nvPr>
            <p:ph type="body" idx="1"/>
          </p:nvPr>
        </p:nvSpPr>
        <p:spPr>
          <a:xfrm>
            <a:off x="628650" y="988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Questrial"/>
              <a:buChar char="○"/>
              <a:defRPr sz="210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400"/>
              </a:spcBef>
              <a:spcAft>
                <a:spcPts val="0"/>
              </a:spcAft>
              <a:buClr>
                <a:schemeClr val="dk1"/>
              </a:buClr>
              <a:buSzPts val="1800"/>
              <a:buFont typeface="Questrial"/>
              <a:buChar char="•"/>
              <a:defRPr sz="1800" i="0" u="none" strike="noStrike" cap="none">
                <a:solidFill>
                  <a:schemeClr val="dk1"/>
                </a:solidFill>
                <a:latin typeface="Questrial"/>
                <a:ea typeface="Questrial"/>
                <a:cs typeface="Questrial"/>
                <a:sym typeface="Questrial"/>
              </a:defRPr>
            </a:lvl2pPr>
            <a:lvl3pPr marL="1371600" marR="0" lvl="2" indent="-323850" algn="l" rtl="0">
              <a:lnSpc>
                <a:spcPct val="90000"/>
              </a:lnSpc>
              <a:spcBef>
                <a:spcPts val="400"/>
              </a:spcBef>
              <a:spcAft>
                <a:spcPts val="0"/>
              </a:spcAft>
              <a:buClr>
                <a:schemeClr val="dk1"/>
              </a:buClr>
              <a:buSzPts val="1500"/>
              <a:buFont typeface="Questrial"/>
              <a:buChar char="‒"/>
              <a:defRPr sz="150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9" name="Google Shape;69;p14"/>
          <p:cNvPicPr preferRelativeResize="0"/>
          <p:nvPr/>
        </p:nvPicPr>
        <p:blipFill rotWithShape="1">
          <a:blip r:embed="rId2">
            <a:alphaModFix/>
          </a:blip>
          <a:srcRect t="-89428" b="91456"/>
          <a:stretch/>
        </p:blipFill>
        <p:spPr>
          <a:xfrm>
            <a:off x="0" y="-2791349"/>
            <a:ext cx="9144002"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150" y="0"/>
            <a:ext cx="9144000" cy="30822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800">
                <a:latin typeface="Proxima Nova"/>
                <a:ea typeface="Proxima Nova"/>
                <a:cs typeface="Proxima Nova"/>
                <a:sym typeface="Proxima Nova"/>
              </a:defRPr>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21" name="Google Shape;21;p3"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150" y="0"/>
            <a:ext cx="9144000" cy="3769800"/>
          </a:xfrm>
          <a:prstGeom prst="rect">
            <a:avLst/>
          </a:prstGeom>
          <a:solidFill>
            <a:srgbClr val="0C5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C526A"/>
                </a:solidFill>
              </a:rPr>
              <a:t>”</a:t>
            </a:r>
            <a:endParaRPr sz="72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body" idx="1"/>
          </p:nvPr>
        </p:nvSpPr>
        <p:spPr>
          <a:xfrm>
            <a:off x="844425" y="767950"/>
            <a:ext cx="38589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878225" y="768050"/>
            <a:ext cx="41877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body" idx="1"/>
          </p:nvPr>
        </p:nvSpPr>
        <p:spPr>
          <a:xfrm>
            <a:off x="223150" y="903100"/>
            <a:ext cx="1393200" cy="19329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415665"/>
              </a:buClr>
              <a:buSzPts val="1200"/>
              <a:buNone/>
              <a:defRPr sz="12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0A59B06E-F4B5-CC43-981C-7ED0F56EFCD6}"/>
              </a:ext>
            </a:extLst>
          </p:cNvPr>
          <p:cNvSpPr>
            <a:spLocks noGrp="1"/>
          </p:cNvSpPr>
          <p:nvPr>
            <p:ph type="title"/>
          </p:nvPr>
        </p:nvSpPr>
        <p:spPr>
          <a:xfrm>
            <a:off x="272815" y="-32436"/>
            <a:ext cx="8485481" cy="994200"/>
          </a:xfrm>
        </p:spPr>
        <p:txBody>
          <a:bodyPr/>
          <a:lstStyle/>
          <a:p>
            <a:pPr algn="ctr"/>
            <a:r>
              <a:rPr lang="en-US" sz="1800" dirty="0" smtClean="0"/>
              <a:t>Some experts say removing </a:t>
            </a:r>
            <a:r>
              <a:rPr lang="en-US" sz="1800" dirty="0" smtClean="0"/>
              <a:t>criminal penalties for possession could increase adolescent use,</a:t>
            </a:r>
            <a:r>
              <a:rPr lang="en-US" sz="1800" dirty="0" smtClean="0"/>
              <a:t> but others find </a:t>
            </a:r>
            <a:r>
              <a:rPr lang="en-US" sz="1800" dirty="0" smtClean="0"/>
              <a:t>no evidence for this and say that </a:t>
            </a:r>
            <a:r>
              <a:rPr lang="en-US" sz="1800" dirty="0" err="1" smtClean="0"/>
              <a:t>liberalisation</a:t>
            </a:r>
            <a:r>
              <a:rPr lang="en-US" sz="1800" dirty="0" smtClean="0"/>
              <a:t> of drug laws could reduce harms </a:t>
            </a:r>
            <a:endParaRPr lang="en-US" sz="1800" dirty="0"/>
          </a:p>
        </p:txBody>
      </p:sp>
      <p:sp>
        <p:nvSpPr>
          <p:cNvPr id="6"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1B26D7C5-B06A-9541-AEC2-B2F2FEE9DA94}"/>
              </a:ext>
            </a:extLst>
          </p:cNvPr>
          <p:cNvSpPr>
            <a:spLocks noGrp="1"/>
          </p:cNvSpPr>
          <p:nvPr>
            <p:ph type="body" idx="1"/>
          </p:nvPr>
        </p:nvSpPr>
        <p:spPr>
          <a:xfrm>
            <a:off x="1533407" y="4093101"/>
            <a:ext cx="6011333" cy="896279"/>
          </a:xfrm>
        </p:spPr>
        <p:txBody>
          <a:bodyPr/>
          <a:lstStyle/>
          <a:p>
            <a:pPr marL="95250" indent="0" algn="ctr">
              <a:buNone/>
            </a:pPr>
            <a:r>
              <a:rPr lang="en-US" sz="1700" dirty="0" smtClean="0"/>
              <a:t>This article presents</a:t>
            </a:r>
            <a:r>
              <a:rPr lang="en-US" sz="1700" dirty="0" smtClean="0"/>
              <a:t> evidence </a:t>
            </a:r>
            <a:r>
              <a:rPr lang="en-US" sz="1700" dirty="0" smtClean="0"/>
              <a:t>for arguments both in favor of and against decriminalization of cannabis as a measure to prevent or reduce rates of cannabis-related mental illness. </a:t>
            </a:r>
            <a:endParaRPr lang="en-US" sz="1700" dirty="0"/>
          </a:p>
        </p:txBody>
      </p:sp>
      <p:pic>
        <p:nvPicPr>
          <p:cNvPr id="7" name="Picture 6">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7067D6E-0127-E148-B4AA-3D35D474DE6B}"/>
              </a:ext>
            </a:extLst>
          </p:cNvPr>
          <p:cNvPicPr>
            <a:picLocks noChangeAspect="1"/>
          </p:cNvPicPr>
          <p:nvPr/>
        </p:nvPicPr>
        <p:blipFill>
          <a:blip r:embed="rId2"/>
          <a:stretch>
            <a:fillRect/>
          </a:stretch>
        </p:blipFill>
        <p:spPr>
          <a:xfrm>
            <a:off x="0" y="4456578"/>
            <a:ext cx="1656246" cy="686922"/>
          </a:xfrm>
          <a:prstGeom prst="rect">
            <a:avLst/>
          </a:prstGeom>
        </p:spPr>
      </p:pic>
      <p:grpSp>
        <p:nvGrpSpPr>
          <p:cNvPr id="11" name="Group 10"/>
          <p:cNvGrpSpPr/>
          <p:nvPr/>
        </p:nvGrpSpPr>
        <p:grpSpPr>
          <a:xfrm>
            <a:off x="1345800" y="980578"/>
            <a:ext cx="6471755" cy="3046674"/>
            <a:chOff x="738567" y="-182446"/>
            <a:chExt cx="7943850" cy="4183212"/>
          </a:xfrm>
        </p:grpSpPr>
        <p:pic>
          <p:nvPicPr>
            <p:cNvPr id="9" name="Picture 8" descr="Screen Shot 2020-02-20 at 8.18.37 PM.png"/>
            <p:cNvPicPr>
              <a:picLocks noChangeAspect="1"/>
            </p:cNvPicPr>
            <p:nvPr/>
          </p:nvPicPr>
          <p:blipFill>
            <a:blip r:embed="rId3"/>
            <a:srcRect b="60422"/>
            <a:stretch>
              <a:fillRect/>
            </a:stretch>
          </p:blipFill>
          <p:spPr>
            <a:xfrm>
              <a:off x="738567" y="-182446"/>
              <a:ext cx="7943850" cy="2035705"/>
            </a:xfrm>
            <a:prstGeom prst="rect">
              <a:avLst/>
            </a:prstGeom>
          </p:spPr>
        </p:pic>
        <p:pic>
          <p:nvPicPr>
            <p:cNvPr id="10" name="Picture 9" descr="Screen Shot 2020-02-20 at 8.18.37 PM.png"/>
            <p:cNvPicPr>
              <a:picLocks noChangeAspect="1"/>
            </p:cNvPicPr>
            <p:nvPr/>
          </p:nvPicPr>
          <p:blipFill>
            <a:blip r:embed="rId3"/>
            <a:srcRect t="58197"/>
            <a:stretch>
              <a:fillRect/>
            </a:stretch>
          </p:blipFill>
          <p:spPr>
            <a:xfrm>
              <a:off x="738567" y="1850644"/>
              <a:ext cx="7943850" cy="2150122"/>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589596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a:xfrm>
            <a:off x="628650" y="0"/>
            <a:ext cx="7886700" cy="994200"/>
          </a:xfrm>
        </p:spPr>
        <p:txBody>
          <a:bodyPr/>
          <a:lstStyle/>
          <a:p>
            <a:r>
              <a:rPr lang="en-US" dirty="0"/>
              <a:t>Main point:</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385704" y="1050642"/>
            <a:ext cx="8626592" cy="3060393"/>
          </a:xfrm>
        </p:spPr>
        <p:txBody>
          <a:bodyPr/>
          <a:lstStyle/>
          <a:p>
            <a:r>
              <a:rPr lang="en-US" sz="2000" dirty="0" smtClean="0"/>
              <a:t>There is evidence that cannabis use is linked to the development of mental </a:t>
            </a:r>
            <a:r>
              <a:rPr lang="en-US" sz="2000" dirty="0" smtClean="0"/>
              <a:t>illness</a:t>
            </a:r>
          </a:p>
          <a:p>
            <a:r>
              <a:rPr lang="en-US" sz="2000" dirty="0" smtClean="0"/>
              <a:t>However, it </a:t>
            </a:r>
            <a:r>
              <a:rPr lang="en-US" sz="2000" dirty="0" smtClean="0"/>
              <a:t>is difficult to predict how changes in cannabis policy might influence cannabis use and its subsequent effects</a:t>
            </a:r>
            <a:r>
              <a:rPr lang="en-US" sz="2000" dirty="0" smtClean="0"/>
              <a:t> </a:t>
            </a:r>
          </a:p>
          <a:p>
            <a:r>
              <a:rPr lang="en-US" sz="2000" dirty="0" smtClean="0"/>
              <a:t>Based on an extensive knowledge of the field and current literature, 4 experts weigh in on the question of whether or not decriminalizing cannabis would lead to higher rates of mental illness</a:t>
            </a:r>
          </a:p>
          <a:p>
            <a:endParaRPr lang="en-US" sz="2000" dirty="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2B25063-3BB0-4749-9663-36A5A794E36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600239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216377" y="1010279"/>
            <a:ext cx="8805332" cy="3739707"/>
          </a:xfrm>
        </p:spPr>
        <p:txBody>
          <a:bodyPr/>
          <a:lstStyle/>
          <a:p>
            <a:pPr lvl="0"/>
            <a:r>
              <a:rPr lang="en-US" sz="1800" dirty="0" smtClean="0"/>
              <a:t>Perspective 1: Yes, decriminalization would lead to higher rates of mental illness</a:t>
            </a:r>
          </a:p>
          <a:p>
            <a:pPr lvl="1">
              <a:spcAft>
                <a:spcPts val="600"/>
              </a:spcAft>
            </a:pPr>
            <a:r>
              <a:rPr lang="en-US" sz="1400" dirty="0" smtClean="0"/>
              <a:t>Some studies of areas that have decriminalized </a:t>
            </a:r>
            <a:r>
              <a:rPr lang="en-US" sz="1400" dirty="0" smtClean="0"/>
              <a:t>cannabis, use </a:t>
            </a:r>
            <a:r>
              <a:rPr lang="en-US" sz="1400" dirty="0" smtClean="0"/>
              <a:t>either stays the same or increases.</a:t>
            </a:r>
          </a:p>
          <a:p>
            <a:pPr lvl="1">
              <a:spcAft>
                <a:spcPts val="600"/>
              </a:spcAft>
            </a:pPr>
            <a:r>
              <a:rPr lang="en-US" sz="1400" dirty="0" smtClean="0"/>
              <a:t>Many young people say they are deterred from using cannabis because it is illegal, suggesting that if it were legal, use would increase.</a:t>
            </a:r>
          </a:p>
          <a:p>
            <a:pPr lvl="1">
              <a:spcAft>
                <a:spcPts val="600"/>
              </a:spcAft>
            </a:pPr>
            <a:r>
              <a:rPr lang="en-US" sz="1400" dirty="0" smtClean="0"/>
              <a:t>The most comprehensive and rigorous study of recent research on the health effects of cannabis, carried out by the US National Academies of Sciences, Engineering, and Medicine, concluded that cannabis use was likely to increase the risk of developing schizophrenia, other psychoses, social anxiety disorder, depression, and suicidal thoughts.</a:t>
            </a:r>
            <a:endParaRPr lang="en-US" sz="1050" dirty="0" smtClean="0"/>
          </a:p>
          <a:p>
            <a:pPr lvl="1">
              <a:spcAft>
                <a:spcPts val="600"/>
              </a:spcAft>
            </a:pPr>
            <a:r>
              <a:rPr lang="en-US" sz="1400" dirty="0" smtClean="0"/>
              <a:t>These risks are most pronounced in young people, which are the largest group of cannabis users.</a:t>
            </a:r>
          </a:p>
          <a:p>
            <a:pPr lvl="1">
              <a:spcAft>
                <a:spcPts val="600"/>
              </a:spcAft>
            </a:pPr>
            <a:r>
              <a:rPr lang="en-US" sz="1400" dirty="0" smtClean="0"/>
              <a:t>The authors suggest that addressing the underlying personal and social issues linked to cannabis use might be the most effective option to reduce cannabis use and thus reduce cannabis-related harm.</a:t>
            </a:r>
            <a:endParaRPr lang="en-US" sz="1400" dirty="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02797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216377" y="1010279"/>
            <a:ext cx="8805332" cy="3739707"/>
          </a:xfrm>
        </p:spPr>
        <p:txBody>
          <a:bodyPr/>
          <a:lstStyle/>
          <a:p>
            <a:pPr lvl="0"/>
            <a:r>
              <a:rPr lang="en-US" sz="1600" dirty="0" smtClean="0"/>
              <a:t>Perspective 2: No, decriminalizing cannabis would not increase rates of mental illness </a:t>
            </a:r>
          </a:p>
          <a:p>
            <a:pPr lvl="1"/>
            <a:r>
              <a:rPr lang="en-US" sz="1200" dirty="0" smtClean="0"/>
              <a:t>Mental illness is caused by a variety of factors, with risks linked to inequality, socioeconomic deprivation, and poor physical health.  Regular use of drugs such as cannabis and alcohol can exacerbate pre-existing mental illness and worsen outcomes.</a:t>
            </a:r>
          </a:p>
          <a:p>
            <a:pPr lvl="1"/>
            <a:r>
              <a:rPr lang="en-US" sz="1200" dirty="0" smtClean="0"/>
              <a:t>All cannabis isn’t the same--edible forms and low potency cannabis may not pose the same risk as inhaling high-potency formulations.</a:t>
            </a:r>
          </a:p>
          <a:p>
            <a:pPr lvl="1"/>
            <a:r>
              <a:rPr lang="en-US" sz="1200" dirty="0" smtClean="0"/>
              <a:t>The biggest risk that cannabis use poses to mental health is the exacerbation of pre-existing mental illness, not spontaneous development of illness.</a:t>
            </a:r>
          </a:p>
          <a:p>
            <a:pPr lvl="1"/>
            <a:r>
              <a:rPr lang="en-US" sz="1200" dirty="0" smtClean="0"/>
              <a:t>Some studies (different from those referenced above) find no consistent changes in the rate of cannabis use after policy changes to either reduce or increase penalties for cannabis possession. </a:t>
            </a:r>
          </a:p>
          <a:p>
            <a:pPr lvl="1"/>
            <a:r>
              <a:rPr lang="en-US" sz="1200" dirty="0" smtClean="0"/>
              <a:t>Decriminalizing cannabis could have beneficial effects on mental health, because a criminal record can become a social roadblock and can have a negative impact on employment, relationships, and travel- all of which are factors that can contribute to negative health outcomes </a:t>
            </a:r>
          </a:p>
          <a:p>
            <a:pPr lvl="1"/>
            <a:r>
              <a:rPr lang="en-US" sz="1200" dirty="0" smtClean="0"/>
              <a:t>Other beneficial effects of decriminalization include: reduced recidivism, better social outcomes, reduced barriers for users seeking help, reduced cost of policy enforcement</a:t>
            </a:r>
          </a:p>
          <a:p>
            <a:pPr lvl="1"/>
            <a:r>
              <a:rPr lang="en-US" sz="1200" dirty="0" smtClean="0"/>
              <a:t>The authors suggest that state control and regulation of cannabis markets may offer the best chance to reduce cannabis-related harm, as this allows for quality control and improved monitoring for adverse effects.</a:t>
            </a:r>
            <a:endParaRPr lang="en-US" sz="1200" dirty="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02797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584906" y="1025847"/>
            <a:ext cx="7930444" cy="3430732"/>
          </a:xfrm>
        </p:spPr>
        <p:txBody>
          <a:bodyPr/>
          <a:lstStyle/>
          <a:p>
            <a:r>
              <a:rPr lang="en-US" sz="1600" dirty="0" smtClean="0"/>
              <a:t>While everyone agrees on the common goal of reducing cannabis-related mental illness, there are still widely variable opinions, even among experts, on the best policies by which to do this.</a:t>
            </a:r>
            <a:r>
              <a:rPr lang="en-US" sz="1600" dirty="0" smtClean="0"/>
              <a:t> </a:t>
            </a:r>
          </a:p>
          <a:p>
            <a:pPr lvl="0"/>
            <a:r>
              <a:rPr lang="en-US" sz="1600" dirty="0" smtClean="0"/>
              <a:t>This study provides a well balanced perspective on why decriminalization may or may not lead to an increase in mental </a:t>
            </a:r>
            <a:r>
              <a:rPr lang="en-US" sz="1600" dirty="0" smtClean="0"/>
              <a:t>illness</a:t>
            </a:r>
          </a:p>
          <a:p>
            <a:r>
              <a:rPr lang="en-US" sz="1600" dirty="0" smtClean="0"/>
              <a:t>The opinions expressed here rely mainly on inferences made from the few available studies relevant to this topic.  More research is needed to conclusively determine what effect decriminalization may have</a:t>
            </a:r>
            <a:r>
              <a:rPr lang="en-US" sz="1600" dirty="0" smtClean="0"/>
              <a:t>.</a:t>
            </a:r>
          </a:p>
          <a:p>
            <a:pPr lvl="0"/>
            <a:r>
              <a:rPr lang="en-US" sz="1600" smtClean="0"/>
              <a:t>This report </a:t>
            </a:r>
            <a:r>
              <a:rPr lang="en-US" sz="1600" dirty="0" smtClean="0"/>
              <a:t>suggests informed alternatives to improving cannabis-related health outcomes in a society- whether by addressing the root causes of cannabis use or by governmental regulation and quality control of cannabis distribution</a:t>
            </a:r>
          </a:p>
          <a:p>
            <a:endParaRPr lang="en-US" sz="1500" dirty="0"/>
          </a:p>
        </p:txBody>
      </p:sp>
      <p:pic>
        <p:nvPicPr>
          <p:cNvPr id="5" name="Picture 4">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A496D6ED-0A49-0F44-B2DE-6ACD0DE66D0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0439370"/>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3812</TotalTime>
  <Words>675</Words>
  <Application>Microsoft Macintosh PowerPoint</Application>
  <PresentationFormat>On-screen Show (16:9)</PresentationFormat>
  <Paragraphs>27</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Cerimon template</vt:lpstr>
      <vt:lpstr>Some experts say removing criminal penalties for possession could increase adolescent use, but others find no evidence for this and say that liberalisation of drug laws could reduce harms </vt:lpstr>
      <vt:lpstr>Main point:</vt:lpstr>
      <vt:lpstr>Results:</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cp:lastModifiedBy>k</cp:lastModifiedBy>
  <cp:revision>116</cp:revision>
  <dcterms:created xsi:type="dcterms:W3CDTF">2020-02-21T01:17:02Z</dcterms:created>
  <dcterms:modified xsi:type="dcterms:W3CDTF">2020-02-21T01:32:04Z</dcterms:modified>
</cp:coreProperties>
</file>