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61" r:id="rId1"/>
  </p:sldMasterIdLst>
  <p:notesMasterIdLst>
    <p:notesMasterId r:id="rId6"/>
  </p:notesMasterIdLst>
  <p:sldIdLst>
    <p:sldId id="294" r:id="rId2"/>
    <p:sldId id="293" r:id="rId3"/>
    <p:sldId id="295" r:id="rId4"/>
    <p:sldId id="297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85" autoAdjust="0"/>
    <p:restoredTop sz="95037"/>
  </p:normalViewPr>
  <p:slideViewPr>
    <p:cSldViewPr snapToGrid="0" snapToObjects="1">
      <p:cViewPr varScale="1">
        <p:scale>
          <a:sx n="135" d="100"/>
          <a:sy n="135" d="100"/>
        </p:scale>
        <p:origin x="-112" y="-7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69034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Proxima Nova Semibold"/>
              <a:buNone/>
              <a:defRPr sz="5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ustom Layout 1">
  <p:cSld name="CUS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628650" y="-309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estrial"/>
              <a:buNone/>
              <a:defRPr sz="33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628650" y="988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Questrial"/>
              <a:buChar char="○"/>
              <a:defRPr sz="21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•"/>
              <a:defRPr sz="18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Char char="‒"/>
              <a:defRPr sz="15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2">
            <a:alphaModFix/>
          </a:blip>
          <a:srcRect t="-89428" b="91456"/>
          <a:stretch/>
        </p:blipFill>
        <p:spPr>
          <a:xfrm>
            <a:off x="0" y="-2791349"/>
            <a:ext cx="9144002" cy="79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Font typeface="Proxima Nova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1" name="Google Shape;21;p3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rgbClr val="0C52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0C526A"/>
                </a:solidFill>
              </a:rPr>
              <a:t>”</a:t>
            </a:r>
            <a:endParaRPr sz="7200" b="1">
              <a:solidFill>
                <a:srgbClr val="0C526A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2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44425" y="767950"/>
            <a:ext cx="38589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78225" y="768050"/>
            <a:ext cx="41877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44425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861613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4878800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ig image background">
  <p:cSld name="TITLE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A1CF6D">
              <a:alpha val="36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35225" y="911400"/>
            <a:ext cx="13812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23150" y="903100"/>
            <a:ext cx="1393200" cy="19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415665"/>
              </a:buClr>
              <a:buSzPts val="1200"/>
              <a:buNone/>
              <a:defRPr sz="12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None/>
              <a:defRPr sz="2400">
                <a:solidFill>
                  <a:srgbClr val="089B9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902725"/>
            <a:ext cx="5169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3000"/>
              <a:buFont typeface="Proxima Nova"/>
              <a:buChar char="▹"/>
              <a:defRPr sz="30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▸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⬩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⬞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●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0A59B06E-F4B5-CC43-981C-7ED0F56E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" y="-32436"/>
            <a:ext cx="7886700" cy="994200"/>
          </a:xfrm>
        </p:spPr>
        <p:txBody>
          <a:bodyPr/>
          <a:lstStyle/>
          <a:p>
            <a:pPr algn="ctr"/>
            <a:r>
              <a:rPr lang="en-US" sz="2400" dirty="0" smtClean="0"/>
              <a:t>Young adult drivers who use cannabis drive differently than those who don’t, even while sober</a:t>
            </a:r>
            <a:endParaRPr lang="en-US" sz="24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B26D7C5-B06A-9541-AEC2-B2F2FEE9D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170" y="3560299"/>
            <a:ext cx="7886700" cy="757701"/>
          </a:xfrm>
        </p:spPr>
        <p:txBody>
          <a:bodyPr/>
          <a:lstStyle/>
          <a:p>
            <a:pPr marL="95250" indent="0" algn="ctr">
              <a:buNone/>
            </a:pPr>
            <a:r>
              <a:rPr lang="en-US" sz="2000" dirty="0"/>
              <a:t>This</a:t>
            </a:r>
            <a:r>
              <a:rPr lang="en-US" sz="2000" dirty="0" smtClean="0"/>
              <a:t> study looked at</a:t>
            </a:r>
            <a:r>
              <a:rPr lang="en-US" sz="2000" dirty="0" smtClean="0"/>
              <a:t> the effects of regular cannabis use on the driving ability of sober young adults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7067D6E-0127-E148-B4AA-3D35D474D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  <p:pic>
        <p:nvPicPr>
          <p:cNvPr id="9" name="Picture 8" descr="Screen Shot 2019-11-23 at 3.16.0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00" y="1118545"/>
            <a:ext cx="8361569" cy="228379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589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200"/>
          </a:xfrm>
        </p:spPr>
        <p:txBody>
          <a:bodyPr/>
          <a:lstStyle/>
          <a:p>
            <a:r>
              <a:rPr lang="en-US" dirty="0"/>
              <a:t>Main point: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994200"/>
            <a:ext cx="7886700" cy="3263400"/>
          </a:xfrm>
        </p:spPr>
        <p:txBody>
          <a:bodyPr/>
          <a:lstStyle/>
          <a:p>
            <a:r>
              <a:rPr lang="en-US" dirty="0" smtClean="0"/>
              <a:t>Cannabis use has increased in young adults over the last </a:t>
            </a:r>
            <a:r>
              <a:rPr lang="en-US" dirty="0" smtClean="0"/>
              <a:t>decade</a:t>
            </a:r>
          </a:p>
          <a:p>
            <a:r>
              <a:rPr lang="en-US" dirty="0" smtClean="0"/>
              <a:t>Acute cannabis use is known to effect driving ability</a:t>
            </a:r>
          </a:p>
          <a:p>
            <a:r>
              <a:rPr lang="en-US" dirty="0" smtClean="0"/>
              <a:t>L</a:t>
            </a:r>
            <a:r>
              <a:rPr lang="en-US" dirty="0" smtClean="0"/>
              <a:t>ess </a:t>
            </a:r>
            <a:r>
              <a:rPr lang="en-US" dirty="0" smtClean="0"/>
              <a:t>is known about the effects of long-term cannabis use on driving ability.</a:t>
            </a:r>
            <a:r>
              <a:rPr lang="en-US" dirty="0" smtClean="0"/>
              <a:t>  </a:t>
            </a:r>
          </a:p>
          <a:p>
            <a:r>
              <a:rPr lang="en-US" dirty="0" smtClean="0"/>
              <a:t>Cannabis </a:t>
            </a:r>
            <a:r>
              <a:rPr lang="en-US" dirty="0" smtClean="0"/>
              <a:t>is known to impair mental faculties in several ways that could directly translate into difficulty controlling a vehicle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potential impact on driving safety</a:t>
            </a:r>
            <a:r>
              <a:rPr lang="en-US" dirty="0" smtClean="0"/>
              <a:t> needs to be </a:t>
            </a:r>
            <a:r>
              <a:rPr lang="en-US" dirty="0" smtClean="0"/>
              <a:t>taken into </a:t>
            </a:r>
            <a:r>
              <a:rPr lang="en-US" dirty="0" smtClean="0"/>
              <a:t>consideration as </a:t>
            </a:r>
            <a:r>
              <a:rPr lang="en-US" dirty="0" smtClean="0"/>
              <a:t>states move to legalize medical and recreational</a:t>
            </a:r>
            <a:r>
              <a:rPr lang="en-US" dirty="0" smtClean="0"/>
              <a:t> cannabis use  </a:t>
            </a:r>
            <a:endParaRPr lang="en-US" dirty="0" smtClean="0"/>
          </a:p>
        </p:txBody>
      </p:sp>
      <p:pic>
        <p:nvPicPr>
          <p:cNvPr id="4" name="Pictur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2B25063-3BB0-4749-9663-36A5A794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600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399" y="1001625"/>
            <a:ext cx="8464785" cy="3974516"/>
          </a:xfrm>
        </p:spPr>
        <p:txBody>
          <a:bodyPr/>
          <a:lstStyle/>
          <a:p>
            <a:r>
              <a:rPr lang="en-US" sz="1600" dirty="0" smtClean="0"/>
              <a:t>Data was </a:t>
            </a:r>
            <a:r>
              <a:rPr lang="en-US" sz="1600" dirty="0" smtClean="0"/>
              <a:t>drawn from 4 previous studies</a:t>
            </a:r>
            <a:r>
              <a:rPr lang="en-US" sz="1600" dirty="0" smtClean="0"/>
              <a:t> at </a:t>
            </a:r>
            <a:r>
              <a:rPr lang="en-US" sz="1600" dirty="0" smtClean="0"/>
              <a:t>the National Advanced Driving Simulator at the University of </a:t>
            </a:r>
            <a:r>
              <a:rPr lang="en-US" sz="1600" dirty="0" smtClean="0"/>
              <a:t>Iowa, testing </a:t>
            </a:r>
            <a:r>
              <a:rPr lang="en-US" sz="1600" dirty="0" smtClean="0"/>
              <a:t>simulated urban, rural and interstate night environments. </a:t>
            </a:r>
            <a:endParaRPr lang="en-US" sz="1600" dirty="0" smtClean="0"/>
          </a:p>
          <a:p>
            <a:r>
              <a:rPr lang="en-US" sz="1600" dirty="0" smtClean="0"/>
              <a:t>All </a:t>
            </a:r>
            <a:r>
              <a:rPr lang="en-US" sz="1600" dirty="0" smtClean="0"/>
              <a:t>cannabis users were sober at the time of testing.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Driving evaluation: </a:t>
            </a:r>
            <a:r>
              <a:rPr lang="en-US" sz="1600" b="1" dirty="0" smtClean="0"/>
              <a:t>lateral control</a:t>
            </a:r>
            <a:r>
              <a:rPr lang="en-US" sz="1600" dirty="0" smtClean="0"/>
              <a:t>- </a:t>
            </a:r>
            <a:r>
              <a:rPr lang="en-US" sz="1600" dirty="0" smtClean="0"/>
              <a:t>side-to-side movements</a:t>
            </a:r>
            <a:r>
              <a:rPr lang="en-US" sz="1600" dirty="0" smtClean="0"/>
              <a:t> scored </a:t>
            </a:r>
            <a:r>
              <a:rPr lang="en-US" sz="1600" dirty="0" smtClean="0"/>
              <a:t>based on lane position and frequency of steering wheel </a:t>
            </a:r>
            <a:r>
              <a:rPr lang="en-US" sz="1600" dirty="0" smtClean="0"/>
              <a:t>adjustments; </a:t>
            </a:r>
            <a:r>
              <a:rPr lang="en-US" sz="1600" b="1" dirty="0" smtClean="0"/>
              <a:t>longitudinal control-</a:t>
            </a:r>
            <a:r>
              <a:rPr lang="en-US" sz="1600" dirty="0" smtClean="0"/>
              <a:t> front</a:t>
            </a:r>
            <a:r>
              <a:rPr lang="en-US" sz="1600" dirty="0" smtClean="0"/>
              <a:t>-to-back movements</a:t>
            </a:r>
            <a:r>
              <a:rPr lang="en-US" sz="1600" dirty="0" smtClean="0"/>
              <a:t> measured </a:t>
            </a:r>
            <a:r>
              <a:rPr lang="en-US" sz="1600" dirty="0" smtClean="0"/>
              <a:t>by average speed, relative to the speed limit, and frequency of using the accelerator pedal</a:t>
            </a:r>
            <a:r>
              <a:rPr lang="en-US" sz="1600" dirty="0" smtClean="0"/>
              <a:t>.</a:t>
            </a:r>
          </a:p>
          <a:p>
            <a:r>
              <a:rPr lang="en-US" sz="1600" b="1" dirty="0" smtClean="0"/>
              <a:t>L</a:t>
            </a:r>
            <a:r>
              <a:rPr lang="en-US" sz="1600" b="1" dirty="0" smtClean="0"/>
              <a:t>ateral control results:</a:t>
            </a:r>
            <a:r>
              <a:rPr lang="en-US" sz="1600" dirty="0" smtClean="0"/>
              <a:t> </a:t>
            </a:r>
            <a:r>
              <a:rPr lang="en-US" sz="1600" dirty="0" smtClean="0"/>
              <a:t>cannabis users steered their vehicles more slowly and less frequently than non-users did, but overall there was no significant difference in their ability to stay in the lane.</a:t>
            </a:r>
            <a:r>
              <a:rPr lang="en-US" sz="1600" dirty="0" smtClean="0"/>
              <a:t> </a:t>
            </a:r>
          </a:p>
          <a:p>
            <a:r>
              <a:rPr lang="en-US" sz="1600" b="1" dirty="0" smtClean="0"/>
              <a:t>Longitudinal control results:</a:t>
            </a:r>
            <a:r>
              <a:rPr lang="en-US" sz="1600" dirty="0" smtClean="0"/>
              <a:t> </a:t>
            </a:r>
            <a:r>
              <a:rPr lang="en-US" sz="1600" dirty="0" smtClean="0"/>
              <a:t>cannabis users drove more slowly and used the accelerator pedal less frequently than non-users. </a:t>
            </a:r>
          </a:p>
          <a:p>
            <a:endParaRPr lang="en-US" sz="1600" dirty="0" smtClean="0"/>
          </a:p>
        </p:txBody>
      </p:sp>
      <p:pic>
        <p:nvPicPr>
          <p:cNvPr id="4" name="Pictur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D439C5CB-6170-9E49-9D26-143B65E9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402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906" y="1025847"/>
            <a:ext cx="7930444" cy="3263400"/>
          </a:xfrm>
        </p:spPr>
        <p:txBody>
          <a:bodyPr/>
          <a:lstStyle/>
          <a:p>
            <a:r>
              <a:rPr lang="en-US" sz="2000" dirty="0" smtClean="0"/>
              <a:t>Young adult drivers who use cannabis drove more slowly and produced significantly less frequent steering and accelerator pedal activity than those who did not use cannabis.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This </a:t>
            </a:r>
            <a:r>
              <a:rPr lang="en-US" sz="2000" dirty="0" smtClean="0"/>
              <a:t>suggests cannabis users are more passively engaged in controlling the vehicle.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Cannabis </a:t>
            </a:r>
            <a:r>
              <a:rPr lang="en-US" sz="2000" dirty="0" smtClean="0"/>
              <a:t>use can have a lasting detrimental effect on driving ability, even if the driver is sober while operating the vehicle.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More studies are needed to see if these effects persist after long-term abstinence, and whether other age demographics are affected similarly</a:t>
            </a:r>
            <a:r>
              <a:rPr lang="en-US" sz="2000" smtClean="0"/>
              <a:t>.</a:t>
            </a:r>
            <a:r>
              <a:rPr lang="en-US" sz="2000" smtClean="0"/>
              <a:t> </a:t>
            </a:r>
            <a:endParaRPr lang="en-US" sz="2000" smtClean="0"/>
          </a:p>
        </p:txBody>
      </p:sp>
      <p:pic>
        <p:nvPicPr>
          <p:cNvPr id="5" name="Pictur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496D6ED-0A49-0F44-B2DE-6ACD0DE66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0439370"/>
      </p:ext>
    </p:extLst>
  </p:cSld>
  <p:clrMapOvr>
    <a:masterClrMapping/>
  </p:clrMapOvr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3670</TotalTime>
  <Words>356</Words>
  <Application>Microsoft Macintosh PowerPoint</Application>
  <PresentationFormat>On-screen Show (16:9)</PresentationFormat>
  <Paragraphs>19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Cerimon template</vt:lpstr>
      <vt:lpstr>Young adult drivers who use cannabis drive differently than those who don’t, even while sober</vt:lpstr>
      <vt:lpstr>Main point:</vt:lpstr>
      <vt:lpstr>Results:</vt:lpstr>
      <vt:lpstr>Conclusions: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 Results LLC</dc:title>
  <cp:lastModifiedBy>k</cp:lastModifiedBy>
  <cp:revision>110</cp:revision>
  <dcterms:created xsi:type="dcterms:W3CDTF">2019-11-23T20:15:47Z</dcterms:created>
  <dcterms:modified xsi:type="dcterms:W3CDTF">2019-11-23T20:44:43Z</dcterms:modified>
</cp:coreProperties>
</file>