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61" r:id="rId1"/>
  </p:sldMasterIdLst>
  <p:notesMasterIdLst>
    <p:notesMasterId r:id="rId6"/>
  </p:notesMasterIdLst>
  <p:sldIdLst>
    <p:sldId id="294" r:id="rId2"/>
    <p:sldId id="293" r:id="rId3"/>
    <p:sldId id="295" r:id="rId4"/>
    <p:sldId id="297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8231" autoAdjust="0"/>
    <p:restoredTop sz="95037"/>
  </p:normalViewPr>
  <p:slideViewPr>
    <p:cSldViewPr snapToGrid="0" snapToObjects="1">
      <p:cViewPr varScale="1">
        <p:scale>
          <a:sx n="128" d="100"/>
          <a:sy n="128" d="100"/>
        </p:scale>
        <p:origin x="-104" y="-8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69034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Proxima Nova Semibold"/>
              <a:buNone/>
              <a:defRPr sz="55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2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ustom Layout 1">
  <p:cSld name="CUSTO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628650" y="-3095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estrial"/>
              <a:buNone/>
              <a:defRPr sz="33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628650" y="988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Questrial"/>
              <a:buChar char="○"/>
              <a:defRPr sz="21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Char char="•"/>
              <a:defRPr sz="18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Char char="‒"/>
              <a:defRPr sz="15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2">
            <a:alphaModFix/>
          </a:blip>
          <a:srcRect t="-89428" b="91456"/>
          <a:stretch/>
        </p:blipFill>
        <p:spPr>
          <a:xfrm>
            <a:off x="0" y="-2791349"/>
            <a:ext cx="9144002" cy="793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Font typeface="Proxima Nova"/>
              <a:buNone/>
              <a:defRPr sz="18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21" name="Google Shape;21;p3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rot="10800000">
            <a:off x="-150" y="3769825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-150" y="0"/>
            <a:ext cx="9144000" cy="3769800"/>
          </a:xfrm>
          <a:prstGeom prst="rect">
            <a:avLst/>
          </a:prstGeom>
          <a:solidFill>
            <a:srgbClr val="0C52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3593400" y="367052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0C526A"/>
                </a:solidFill>
              </a:rPr>
              <a:t>”</a:t>
            </a:r>
            <a:endParaRPr sz="7200" b="1">
              <a:solidFill>
                <a:srgbClr val="0C526A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+ 2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44425" y="767950"/>
            <a:ext cx="38589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878225" y="768050"/>
            <a:ext cx="41877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44425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861613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4878800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ig image background">
  <p:cSld name="TITLE_ONLY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A1CF6D">
              <a:alpha val="36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35225" y="911400"/>
            <a:ext cx="13812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223150" y="903100"/>
            <a:ext cx="1393200" cy="19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415665"/>
              </a:buClr>
              <a:buSzPts val="1200"/>
              <a:buNone/>
              <a:defRPr sz="12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None/>
              <a:defRPr sz="2400">
                <a:solidFill>
                  <a:srgbClr val="089B9B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902725"/>
            <a:ext cx="5169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3000"/>
              <a:buFont typeface="Proxima Nova"/>
              <a:buChar char="▹"/>
              <a:defRPr sz="30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▸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⬩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⬞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●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0A59B06E-F4B5-CC43-981C-7ED0F56E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" y="-32436"/>
            <a:ext cx="7886700" cy="994200"/>
          </a:xfrm>
        </p:spPr>
        <p:txBody>
          <a:bodyPr/>
          <a:lstStyle/>
          <a:p>
            <a:pPr algn="ctr"/>
            <a:r>
              <a:rPr lang="en-US" sz="2800" dirty="0" smtClean="0"/>
              <a:t>CBD can be an effective treatment for epileptic seizures</a:t>
            </a:r>
            <a:endParaRPr lang="en-US" sz="28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1B26D7C5-B06A-9541-AEC2-B2F2FEE9D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964" y="3383523"/>
            <a:ext cx="7434072" cy="896279"/>
          </a:xfrm>
        </p:spPr>
        <p:txBody>
          <a:bodyPr/>
          <a:lstStyle/>
          <a:p>
            <a:pPr marL="95250" indent="0" algn="ctr">
              <a:buNone/>
            </a:pPr>
            <a:r>
              <a:rPr lang="en-US" sz="2000" dirty="0"/>
              <a:t>This</a:t>
            </a:r>
            <a:r>
              <a:rPr lang="en-US" sz="2000" dirty="0" smtClean="0"/>
              <a:t> review analyzed numerous </a:t>
            </a:r>
            <a:r>
              <a:rPr lang="en-US" sz="2000" dirty="0" smtClean="0"/>
              <a:t>studies to evaluate </a:t>
            </a:r>
            <a:r>
              <a:rPr lang="en-US" sz="2000" dirty="0" smtClean="0"/>
              <a:t>the efficacy</a:t>
            </a:r>
            <a:r>
              <a:rPr lang="en-US" sz="2000" dirty="0" smtClean="0"/>
              <a:t> and safety of </a:t>
            </a:r>
            <a:r>
              <a:rPr lang="en-US" sz="2000" dirty="0" smtClean="0"/>
              <a:t>treating</a:t>
            </a:r>
            <a:r>
              <a:rPr lang="en-US" sz="2000" dirty="0" smtClean="0"/>
              <a:t> intractable epilepsy </a:t>
            </a:r>
            <a:r>
              <a:rPr lang="en-US" sz="2000" dirty="0" smtClean="0"/>
              <a:t>with CBD and medicinal cannabis 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7067D6E-0127-E148-B4AA-3D35D474D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  <p:pic>
        <p:nvPicPr>
          <p:cNvPr id="9" name="Picture 8" descr="Screen Shot 2019-11-22 at 6.36.4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81840"/>
            <a:ext cx="9144001" cy="145732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589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4200"/>
          </a:xfrm>
        </p:spPr>
        <p:txBody>
          <a:bodyPr/>
          <a:lstStyle/>
          <a:p>
            <a:r>
              <a:rPr lang="en-US" dirty="0"/>
              <a:t>Main point: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994200"/>
            <a:ext cx="7886700" cy="3263400"/>
          </a:xfrm>
        </p:spPr>
        <p:txBody>
          <a:bodyPr/>
          <a:lstStyle/>
          <a:p>
            <a:r>
              <a:rPr lang="en-US" dirty="0" smtClean="0"/>
              <a:t>Antiepileptic </a:t>
            </a:r>
            <a:r>
              <a:rPr lang="en-US" dirty="0" smtClean="0"/>
              <a:t>drugs are unable to control seizures in approximately 30% of</a:t>
            </a:r>
            <a:r>
              <a:rPr lang="en-US" dirty="0" smtClean="0"/>
              <a:t> patients </a:t>
            </a:r>
            <a:r>
              <a:rPr lang="en-US" dirty="0" smtClean="0"/>
              <a:t>with frequent</a:t>
            </a:r>
            <a:r>
              <a:rPr lang="en-US" dirty="0" smtClean="0"/>
              <a:t> epileptic seizures</a:t>
            </a:r>
          </a:p>
          <a:p>
            <a:r>
              <a:rPr lang="en-US" dirty="0" smtClean="0"/>
              <a:t>Cannabis </a:t>
            </a:r>
            <a:r>
              <a:rPr lang="en-US" dirty="0" smtClean="0"/>
              <a:t>and CBD have shown </a:t>
            </a:r>
            <a:r>
              <a:rPr lang="en-US" dirty="0" smtClean="0"/>
              <a:t>promise in treating these intractable seizures</a:t>
            </a:r>
          </a:p>
          <a:p>
            <a:r>
              <a:rPr lang="en-US" dirty="0" smtClean="0"/>
              <a:t>There </a:t>
            </a:r>
            <a:r>
              <a:rPr lang="en-US" dirty="0" smtClean="0"/>
              <a:t>is a concern </a:t>
            </a:r>
            <a:r>
              <a:rPr lang="en-US" dirty="0" smtClean="0"/>
              <a:t>that </a:t>
            </a:r>
            <a:r>
              <a:rPr lang="en-US" dirty="0" smtClean="0"/>
              <a:t>THC (responsible for the psychotropic effects of cannabis), and some cannabis extracts, may cause severe adverse effects, especially with long term use. </a:t>
            </a:r>
            <a:endParaRPr lang="en-US" dirty="0" smtClean="0"/>
          </a:p>
          <a:p>
            <a:r>
              <a:rPr lang="en-US" dirty="0" smtClean="0"/>
              <a:t>CBD </a:t>
            </a:r>
            <a:r>
              <a:rPr lang="en-US" dirty="0" smtClean="0"/>
              <a:t>and cannabis-based drugs are now being approved for treating intractable epilepsy, thus it is important to understand just how effective they are. </a:t>
            </a:r>
            <a:endParaRPr lang="en-US" dirty="0" smtClean="0"/>
          </a:p>
        </p:txBody>
      </p:sp>
      <p:pic>
        <p:nvPicPr>
          <p:cNvPr id="4" name="Pictur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2B25063-3BB0-4749-9663-36A5A794E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600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973404"/>
            <a:ext cx="8314692" cy="3974516"/>
          </a:xfrm>
        </p:spPr>
        <p:txBody>
          <a:bodyPr/>
          <a:lstStyle/>
          <a:p>
            <a:r>
              <a:rPr lang="en-US" sz="1800" dirty="0" smtClean="0"/>
              <a:t>236 </a:t>
            </a:r>
            <a:r>
              <a:rPr lang="en-US" sz="1800" dirty="0" smtClean="0"/>
              <a:t>articles</a:t>
            </a:r>
            <a:r>
              <a:rPr lang="en-US" sz="1800" dirty="0" smtClean="0"/>
              <a:t> were reviewed; 16 were selected </a:t>
            </a:r>
            <a:r>
              <a:rPr lang="en-US" sz="1800" dirty="0" smtClean="0"/>
              <a:t>for descriptive </a:t>
            </a:r>
            <a:r>
              <a:rPr lang="en-US" sz="1800" dirty="0" smtClean="0"/>
              <a:t>analysis, 4 of which </a:t>
            </a:r>
            <a:r>
              <a:rPr lang="en-US" sz="1800" dirty="0" smtClean="0"/>
              <a:t>were selected for meta-analysis.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Analysis looked at </a:t>
            </a:r>
            <a:r>
              <a:rPr lang="en-US" sz="1800" dirty="0" smtClean="0"/>
              <a:t>interventional studies, including randomized and double blind </a:t>
            </a:r>
            <a:r>
              <a:rPr lang="en-US" sz="1800" dirty="0" smtClean="0"/>
              <a:t>studies, and asked whether </a:t>
            </a:r>
            <a:r>
              <a:rPr lang="en-US" sz="1800" dirty="0" smtClean="0"/>
              <a:t>CBD and/or medical cannabis had a therapeutic benefit for epilepsy, regardless of patient age.</a:t>
            </a:r>
            <a:r>
              <a:rPr lang="en-US" sz="1800" dirty="0" smtClean="0"/>
              <a:t> </a:t>
            </a:r>
          </a:p>
          <a:p>
            <a:r>
              <a:rPr lang="en-US" sz="1800" b="1" dirty="0" smtClean="0"/>
              <a:t>Efficacy: </a:t>
            </a:r>
            <a:r>
              <a:rPr lang="en-US" sz="1800" dirty="0" smtClean="0"/>
              <a:t>CBD </a:t>
            </a:r>
            <a:r>
              <a:rPr lang="en-US" sz="1800" dirty="0" smtClean="0"/>
              <a:t>had a meaningful effect on seizure reduction, regardless of the etiology of epileptic syndromes and dosage.</a:t>
            </a:r>
            <a:r>
              <a:rPr lang="en-US" sz="1800" dirty="0" smtClean="0"/>
              <a:t> </a:t>
            </a:r>
          </a:p>
          <a:p>
            <a:r>
              <a:rPr lang="en-US" sz="1800" b="1" dirty="0" smtClean="0"/>
              <a:t>Adverse effects (AE): </a:t>
            </a:r>
            <a:r>
              <a:rPr lang="en-US" sz="1800" dirty="0" smtClean="0"/>
              <a:t>there was no significant </a:t>
            </a:r>
            <a:r>
              <a:rPr lang="en-US" sz="1800" dirty="0" smtClean="0"/>
              <a:t>difference in</a:t>
            </a:r>
            <a:r>
              <a:rPr lang="en-US" sz="1800" dirty="0" smtClean="0"/>
              <a:t> AE between </a:t>
            </a:r>
            <a:r>
              <a:rPr lang="en-US" sz="1800" dirty="0" smtClean="0"/>
              <a:t>medical cannabis and CBD </a:t>
            </a:r>
            <a:r>
              <a:rPr lang="en-US" sz="1800" dirty="0" smtClean="0"/>
              <a:t>treatment, and AE for </a:t>
            </a:r>
            <a:r>
              <a:rPr lang="en-US" sz="1800" dirty="0" smtClean="0"/>
              <a:t>CBD were more common for short-term compared to long-term </a:t>
            </a:r>
            <a:r>
              <a:rPr lang="en-US" sz="1800" dirty="0" smtClean="0"/>
              <a:t>treatments </a:t>
            </a:r>
          </a:p>
          <a:p>
            <a:r>
              <a:rPr lang="en-US" sz="1800" b="1" dirty="0" smtClean="0"/>
              <a:t>THC:</a:t>
            </a:r>
            <a:r>
              <a:rPr lang="en-US" sz="1800" dirty="0" smtClean="0"/>
              <a:t> Cannabis </a:t>
            </a:r>
            <a:r>
              <a:rPr lang="en-US" sz="1800" dirty="0" smtClean="0"/>
              <a:t>extract containing low levels of THC had a beneficial effect on seizure reduction </a:t>
            </a:r>
            <a:r>
              <a:rPr lang="en-US" sz="1800" dirty="0" smtClean="0"/>
              <a:t>and had </a:t>
            </a:r>
            <a:r>
              <a:rPr lang="en-US" sz="1800" dirty="0" smtClean="0"/>
              <a:t>a safety profile similar to</a:t>
            </a:r>
            <a:r>
              <a:rPr lang="en-US" sz="1800" dirty="0" smtClean="0"/>
              <a:t> pure </a:t>
            </a:r>
            <a:r>
              <a:rPr lang="en-US" sz="1800" dirty="0" smtClean="0"/>
              <a:t>CBD.</a:t>
            </a:r>
            <a:r>
              <a:rPr lang="en-US" sz="1800" dirty="0" smtClean="0"/>
              <a:t> </a:t>
            </a:r>
          </a:p>
          <a:p>
            <a:endParaRPr lang="en-US" sz="1800" dirty="0" smtClean="0"/>
          </a:p>
        </p:txBody>
      </p:sp>
      <p:pic>
        <p:nvPicPr>
          <p:cNvPr id="4" name="Pictur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D439C5CB-6170-9E49-9D26-143B65E9E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402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This review concluded that that CBD is an effective treatment for reducing the frequency of epileptic seizures,</a:t>
            </a:r>
            <a:r>
              <a:rPr lang="en-US" dirty="0" smtClean="0"/>
              <a:t> </a:t>
            </a:r>
          </a:p>
          <a:p>
            <a:r>
              <a:rPr lang="en-US" dirty="0" smtClean="0"/>
              <a:t> Low </a:t>
            </a:r>
            <a:r>
              <a:rPr lang="en-US" dirty="0" smtClean="0"/>
              <a:t>levels of THC are as safe as </a:t>
            </a:r>
            <a:r>
              <a:rPr lang="en-US" dirty="0" smtClean="0"/>
              <a:t>CBD</a:t>
            </a:r>
          </a:p>
          <a:p>
            <a:r>
              <a:rPr lang="en-US" dirty="0" smtClean="0"/>
              <a:t>A</a:t>
            </a:r>
            <a:r>
              <a:rPr lang="en-US" dirty="0" smtClean="0"/>
              <a:t>dverse </a:t>
            </a:r>
            <a:r>
              <a:rPr lang="en-US" dirty="0" smtClean="0"/>
              <a:t>effects are more prevalent at the start of CBD treatment. </a:t>
            </a:r>
            <a:endParaRPr lang="en-US" dirty="0" smtClean="0"/>
          </a:p>
        </p:txBody>
      </p:sp>
      <p:pic>
        <p:nvPicPr>
          <p:cNvPr id="5" name="Picture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A496D6ED-0A49-0F44-B2DE-6ACD0DE66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0439370"/>
      </p:ext>
    </p:extLst>
  </p:cSld>
  <p:clrMapOvr>
    <a:masterClrMapping/>
  </p:clrMapOvr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3594</TotalTime>
  <Words>304</Words>
  <Application>Microsoft Macintosh PowerPoint</Application>
  <PresentationFormat>On-screen Show (16:9)</PresentationFormat>
  <Paragraphs>18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Cerimon template</vt:lpstr>
      <vt:lpstr>CBD can be an effective treatment for epileptic seizures</vt:lpstr>
      <vt:lpstr>Main point:</vt:lpstr>
      <vt:lpstr>Results:</vt:lpstr>
      <vt:lpstr>Conclusions: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Marijuana Results LLC</dc:title>
  <cp:lastModifiedBy>k</cp:lastModifiedBy>
  <cp:revision>105</cp:revision>
  <dcterms:created xsi:type="dcterms:W3CDTF">2019-11-22T23:22:48Z</dcterms:created>
  <dcterms:modified xsi:type="dcterms:W3CDTF">2019-11-23T00:33:43Z</dcterms:modified>
</cp:coreProperties>
</file>