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-32436"/>
            <a:ext cx="7886700" cy="994200"/>
          </a:xfrm>
        </p:spPr>
        <p:txBody>
          <a:bodyPr/>
          <a:lstStyle/>
          <a:p>
            <a:pPr algn="ctr"/>
            <a:r>
              <a:rPr lang="en-US" sz="2400" dirty="0" smtClean="0"/>
              <a:t>Abstinence from cannabis can improve cognitive function in MS patients who regularly use it</a:t>
            </a:r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70" y="3383523"/>
            <a:ext cx="7886700" cy="896279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2000" dirty="0"/>
              <a:t>This</a:t>
            </a:r>
            <a:r>
              <a:rPr lang="en-US" sz="2000" dirty="0" smtClean="0"/>
              <a:t> study looked at </a:t>
            </a:r>
            <a:r>
              <a:rPr lang="en-US" sz="2000" dirty="0" smtClean="0"/>
              <a:t>whether the cognitive impairment related to cannabis use in MS patients can be reversed, and if </a:t>
            </a:r>
            <a:r>
              <a:rPr lang="en-US" sz="2000" dirty="0" smtClean="0"/>
              <a:t>stopping cannabis use </a:t>
            </a:r>
            <a:r>
              <a:rPr lang="en-US" sz="2000" dirty="0" smtClean="0"/>
              <a:t>results in cognitive improvement. </a:t>
            </a:r>
          </a:p>
          <a:p>
            <a:pPr marL="95250" indent="0" algn="ctr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8" name="Picture 7" descr="Screen Shot 2019-11-22 at 7.39.49 PM.png"/>
          <p:cNvPicPr>
            <a:picLocks noChangeAspect="1"/>
          </p:cNvPicPr>
          <p:nvPr/>
        </p:nvPicPr>
        <p:blipFill>
          <a:blip r:embed="rId3"/>
          <a:srcRect b="13613"/>
          <a:stretch>
            <a:fillRect/>
          </a:stretch>
        </p:blipFill>
        <p:spPr>
          <a:xfrm>
            <a:off x="0" y="1135505"/>
            <a:ext cx="9144000" cy="195012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94200"/>
            <a:ext cx="7886700" cy="3263400"/>
          </a:xfrm>
        </p:spPr>
        <p:txBody>
          <a:bodyPr/>
          <a:lstStyle/>
          <a:p>
            <a:r>
              <a:rPr lang="en-US" dirty="0" smtClean="0"/>
              <a:t>An estimated 20% of multiple sclerosis (MS) patients use cannabis</a:t>
            </a:r>
            <a:r>
              <a:rPr lang="en-US" dirty="0" smtClean="0"/>
              <a:t> and </a:t>
            </a:r>
            <a:r>
              <a:rPr lang="en-US" dirty="0" smtClean="0"/>
              <a:t>this number is expected to increase as cannabis legalization becomes more widespread.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Cognitive </a:t>
            </a:r>
            <a:r>
              <a:rPr lang="en-US" dirty="0" smtClean="0"/>
              <a:t>dysfunction affects 40–80% of patients with</a:t>
            </a:r>
            <a:r>
              <a:rPr lang="en-US" dirty="0" smtClean="0"/>
              <a:t> MS </a:t>
            </a:r>
          </a:p>
          <a:p>
            <a:r>
              <a:rPr lang="en-US" dirty="0" smtClean="0"/>
              <a:t>S</a:t>
            </a:r>
            <a:r>
              <a:rPr lang="en-US" dirty="0" smtClean="0"/>
              <a:t>tudies </a:t>
            </a:r>
            <a:r>
              <a:rPr lang="en-US" dirty="0" smtClean="0"/>
              <a:t>suggest that using cannabis may add to these cognitive deficits.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It’s not known whether the cognitive impairment related to cannabis use in MS patients can be reversed </a:t>
            </a:r>
            <a:endParaRPr lang="en-US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399" y="1001625"/>
            <a:ext cx="8464785" cy="3974516"/>
          </a:xfrm>
        </p:spPr>
        <p:txBody>
          <a:bodyPr/>
          <a:lstStyle/>
          <a:p>
            <a:r>
              <a:rPr lang="en-US" sz="1600" dirty="0" smtClean="0"/>
              <a:t>Enrollment: 40 </a:t>
            </a:r>
            <a:r>
              <a:rPr lang="en-US" sz="1600" dirty="0" smtClean="0"/>
              <a:t>patients with MS who started using cannabis after the onset of the </a:t>
            </a:r>
            <a:r>
              <a:rPr lang="en-US" sz="1600" dirty="0" smtClean="0"/>
              <a:t>disease</a:t>
            </a:r>
            <a:r>
              <a:rPr lang="en-US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smtClean="0"/>
              <a:t>used it for at least 4 days a </a:t>
            </a:r>
            <a:r>
              <a:rPr lang="en-US" sz="1600" dirty="0" smtClean="0"/>
              <a:t>week, and had evidence of cognitive impairment</a:t>
            </a:r>
          </a:p>
          <a:p>
            <a:r>
              <a:rPr lang="en-US" sz="1600" dirty="0" smtClean="0"/>
              <a:t>Cognitive assessments: tests </a:t>
            </a:r>
            <a:r>
              <a:rPr lang="en-US" sz="1600" dirty="0" smtClean="0"/>
              <a:t>of verbal and visual memory, processing speed and executive function, and structural and functional MRI.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Patients </a:t>
            </a:r>
            <a:r>
              <a:rPr lang="en-US" sz="1600" dirty="0" smtClean="0"/>
              <a:t>were randomly assigned </a:t>
            </a:r>
            <a:r>
              <a:rPr lang="en-US" sz="1600" dirty="0" smtClean="0"/>
              <a:t>to</a:t>
            </a:r>
            <a:r>
              <a:rPr lang="en-US" sz="1600" dirty="0" smtClean="0"/>
              <a:t> </a:t>
            </a:r>
            <a:r>
              <a:rPr lang="en-US" sz="1600" dirty="0" smtClean="0"/>
              <a:t>continue </a:t>
            </a:r>
            <a:r>
              <a:rPr lang="en-US" sz="1600" dirty="0" smtClean="0"/>
              <a:t>or stop cannabis use.</a:t>
            </a:r>
            <a:r>
              <a:rPr lang="en-US" sz="1600" dirty="0" smtClean="0"/>
              <a:t> Cognitive function was assessed at the start of the study </a:t>
            </a:r>
            <a:r>
              <a:rPr lang="en-US" sz="1600" dirty="0" smtClean="0"/>
              <a:t>and then again after 28 days;</a:t>
            </a:r>
            <a:r>
              <a:rPr lang="en-US" sz="1600" dirty="0" smtClean="0"/>
              <a:t> a </a:t>
            </a:r>
            <a:r>
              <a:rPr lang="en-US" sz="1600" dirty="0" smtClean="0"/>
              <a:t>urine </a:t>
            </a:r>
            <a:r>
              <a:rPr lang="en-US" sz="1600" dirty="0" smtClean="0"/>
              <a:t>test was administered </a:t>
            </a:r>
            <a:r>
              <a:rPr lang="en-US" sz="1600" dirty="0" smtClean="0"/>
              <a:t>to detect cannabis use or abstinence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At day </a:t>
            </a:r>
            <a:r>
              <a:rPr lang="en-US" sz="1600" dirty="0" smtClean="0"/>
              <a:t>28 the withdrawal group performed significantly better on every cognitive </a:t>
            </a:r>
            <a:r>
              <a:rPr lang="en-US" sz="1600" dirty="0" smtClean="0"/>
              <a:t>test (memory</a:t>
            </a:r>
            <a:r>
              <a:rPr lang="en-US" sz="1600" dirty="0" smtClean="0"/>
              <a:t>, processing </a:t>
            </a:r>
            <a:r>
              <a:rPr lang="en-US" sz="1600" dirty="0" smtClean="0"/>
              <a:t>speed, executive function) compared to the continued use group. </a:t>
            </a:r>
          </a:p>
          <a:p>
            <a:r>
              <a:rPr lang="en-US" sz="1600" dirty="0" smtClean="0"/>
              <a:t>Functional </a:t>
            </a:r>
            <a:r>
              <a:rPr lang="en-US" sz="1600" dirty="0" smtClean="0"/>
              <a:t>MRI assessments showed no difference between groups at</a:t>
            </a:r>
            <a:r>
              <a:rPr lang="en-US" sz="1600" dirty="0" smtClean="0"/>
              <a:t> baseline, </a:t>
            </a:r>
            <a:r>
              <a:rPr lang="en-US" sz="1600" dirty="0" smtClean="0"/>
              <a:t>but</a:t>
            </a:r>
            <a:r>
              <a:rPr lang="en-US" sz="1600" dirty="0" smtClean="0"/>
              <a:t> revealed slight (but not statistically significant) </a:t>
            </a:r>
            <a:r>
              <a:rPr lang="en-US" sz="1600" dirty="0" smtClean="0"/>
              <a:t>improvement in responses from the withdrawal group by </a:t>
            </a:r>
            <a:r>
              <a:rPr lang="en-US" sz="1600" dirty="0" smtClean="0"/>
              <a:t>day 28. </a:t>
            </a:r>
            <a:r>
              <a:rPr lang="en-US" sz="1600" dirty="0" smtClean="0"/>
              <a:t>Structural MRI assessment revealed no difference between the two groups throughout the study.</a:t>
            </a:r>
          </a:p>
          <a:p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88219"/>
            <a:ext cx="7772165" cy="326340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patients with MS who are frequent, long term cannabis users, abstaining from cannabis use</a:t>
            </a:r>
            <a:r>
              <a:rPr lang="en-US" dirty="0" smtClean="0"/>
              <a:t> can </a:t>
            </a:r>
            <a:r>
              <a:rPr lang="en-US" dirty="0" smtClean="0"/>
              <a:t>lead to significant, wide-ranging improvements in cognitive function.</a:t>
            </a:r>
            <a:r>
              <a:rPr lang="en-US" dirty="0" smtClean="0"/>
              <a:t> </a:t>
            </a:r>
          </a:p>
          <a:p>
            <a:r>
              <a:rPr lang="en-US" dirty="0" smtClean="0"/>
              <a:t>28 days is sufficient time to see these improvements manifest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improvements are not simply due to patients becoming more practiced at taking the cognitive </a:t>
            </a:r>
            <a:r>
              <a:rPr lang="en-US" dirty="0" smtClean="0"/>
              <a:t>assessments, as evidenced by the </a:t>
            </a:r>
            <a:r>
              <a:rPr lang="en-US" dirty="0" smtClean="0"/>
              <a:t>comparative lack of improvement in patients who remained on </a:t>
            </a:r>
            <a:r>
              <a:rPr lang="en-US" dirty="0" smtClean="0"/>
              <a:t>cannabis.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357</Words>
  <Application>Microsoft Macintosh PowerPoint</Application>
  <PresentationFormat>On-screen Show (16:9)</PresentationFormat>
  <Paragraphs>17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Cerimon template</vt:lpstr>
      <vt:lpstr>Abstinence from cannabis can improve cognitive function in MS patients who regularly use it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108</cp:revision>
  <dcterms:created xsi:type="dcterms:W3CDTF">2019-11-23T00:37:56Z</dcterms:created>
  <dcterms:modified xsi:type="dcterms:W3CDTF">2019-11-23T01:26:47Z</dcterms:modified>
</cp:coreProperties>
</file>