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1" r:id="rId1"/>
  </p:sldMasterIdLst>
  <p:notesMasterIdLst>
    <p:notesMasterId r:id="rId7"/>
  </p:notesMasterIdLst>
  <p:sldIdLst>
    <p:sldId id="294" r:id="rId2"/>
    <p:sldId id="293" r:id="rId3"/>
    <p:sldId id="295" r:id="rId4"/>
    <p:sldId id="298" r:id="rId5"/>
    <p:sldId id="29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85" autoAdjust="0"/>
    <p:restoredTop sz="95037"/>
  </p:normalViewPr>
  <p:slideViewPr>
    <p:cSldViewPr snapToGrid="0" snapToObjects="1">
      <p:cViewPr varScale="1">
        <p:scale>
          <a:sx n="135" d="100"/>
          <a:sy n="135" d="100"/>
        </p:scale>
        <p:origin x="-112" y="-5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66" y="5192"/>
            <a:ext cx="8024517" cy="994200"/>
          </a:xfrm>
        </p:spPr>
        <p:txBody>
          <a:bodyPr/>
          <a:lstStyle/>
          <a:p>
            <a:pPr algn="ctr"/>
            <a:r>
              <a:rPr lang="en-US" sz="1800" dirty="0" smtClean="0"/>
              <a:t>This study looked at whether cannabis use prior to conception is associated with fecundity, live birth and pregnancy loss </a:t>
            </a:r>
            <a:endParaRPr lang="en-US" sz="1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266" y="3885259"/>
            <a:ext cx="8184435" cy="901274"/>
          </a:xfrm>
        </p:spPr>
        <p:txBody>
          <a:bodyPr anchor="ctr"/>
          <a:lstStyle/>
          <a:p>
            <a:pPr algn="ctr">
              <a:buNone/>
            </a:pPr>
            <a:r>
              <a:rPr lang="en-US" sz="1800" dirty="0" smtClean="0"/>
              <a:t>The authors found that preconception cannabis use was associated with reduced </a:t>
            </a:r>
            <a:r>
              <a:rPr lang="en-US" sz="1800" dirty="0" err="1" smtClean="0"/>
              <a:t>fecundability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9" name="Picture 8" descr="Screen Shot 2021-02-03 at 6.51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246" y="1264061"/>
            <a:ext cx="6255926" cy="262119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778" y="1044225"/>
            <a:ext cx="8795926" cy="3440573"/>
          </a:xfrm>
        </p:spPr>
        <p:txBody>
          <a:bodyPr/>
          <a:lstStyle/>
          <a:p>
            <a:r>
              <a:rPr lang="en-US" sz="1600" dirty="0" smtClean="0"/>
              <a:t>Cannabis use continues to increase but we don’t know very much about how safe it is during the critical windows of time that pregnancy is established.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Some </a:t>
            </a:r>
            <a:r>
              <a:rPr lang="en-US" sz="1600" dirty="0" smtClean="0"/>
              <a:t>existing studies suggest that cannabis use is not associated with </a:t>
            </a:r>
            <a:r>
              <a:rPr lang="en-US" sz="1600" dirty="0" err="1" smtClean="0"/>
              <a:t>fecundability</a:t>
            </a:r>
            <a:r>
              <a:rPr lang="en-US" sz="1600" dirty="0" smtClean="0"/>
              <a:t>, but these studies are based on self-reported cannabis use, and self-reporting may not always be reliable. 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147" y="1038500"/>
            <a:ext cx="8767704" cy="3279497"/>
          </a:xfrm>
        </p:spPr>
        <p:txBody>
          <a:bodyPr/>
          <a:lstStyle/>
          <a:p>
            <a:r>
              <a:rPr lang="en-US" sz="1500" dirty="0" smtClean="0"/>
              <a:t>This study followed 1,228 women with a history of pregnancy loss who were trying to conceive, and monitored their cannabis use through self-reporting at baseline and urine testing afterwards.</a:t>
            </a:r>
            <a:r>
              <a:rPr lang="en-US" sz="1500" dirty="0" smtClean="0"/>
              <a:t> </a:t>
            </a:r>
          </a:p>
          <a:p>
            <a:r>
              <a:rPr lang="en-US" sz="1500" dirty="0" smtClean="0"/>
              <a:t>In </a:t>
            </a:r>
            <a:r>
              <a:rPr lang="en-US" sz="1500" dirty="0" smtClean="0"/>
              <a:t>addition, women reported frequency of intercourse and urine samples were also used to measure reproductive hormones (and identify early pregnancy loss.</a:t>
            </a:r>
            <a:r>
              <a:rPr lang="en-US" sz="1500" dirty="0" smtClean="0"/>
              <a:t> </a:t>
            </a:r>
          </a:p>
          <a:p>
            <a:r>
              <a:rPr lang="en-US" sz="1500" dirty="0" smtClean="0"/>
              <a:t>The </a:t>
            </a:r>
            <a:r>
              <a:rPr lang="en-US" sz="1500" dirty="0" smtClean="0"/>
              <a:t>women were followed for up to 6 menstrual cycles while they were trying to conceive and throughout pregnancy.</a:t>
            </a:r>
            <a:r>
              <a:rPr lang="en-US" sz="1500" dirty="0" smtClean="0"/>
              <a:t> </a:t>
            </a:r>
          </a:p>
          <a:p>
            <a:r>
              <a:rPr lang="en-US" sz="1500" dirty="0" smtClean="0"/>
              <a:t>Time </a:t>
            </a:r>
            <a:r>
              <a:rPr lang="en-US" sz="1500" dirty="0" smtClean="0"/>
              <a:t>to pregnancy, incidence of live birth and pregnancy loss were recorded and </a:t>
            </a:r>
            <a:r>
              <a:rPr lang="en-US" sz="1500" dirty="0" err="1" smtClean="0"/>
              <a:t>fecundability</a:t>
            </a:r>
            <a:r>
              <a:rPr lang="en-US" sz="1500" dirty="0" smtClean="0"/>
              <a:t> odds ratio were calculated.</a:t>
            </a:r>
            <a:r>
              <a:rPr lang="en-US" sz="1500" dirty="0" smtClean="0"/>
              <a:t> </a:t>
            </a:r>
          </a:p>
          <a:p>
            <a:r>
              <a:rPr lang="en-US" sz="1500" dirty="0" err="1" smtClean="0"/>
              <a:t>Sociodemographic</a:t>
            </a:r>
            <a:r>
              <a:rPr lang="en-US" sz="1500" dirty="0" smtClean="0"/>
              <a:t> </a:t>
            </a:r>
            <a:r>
              <a:rPr lang="en-US" sz="1500" dirty="0" smtClean="0"/>
              <a:t>and lifestyle characteristics were compared among those who did and did not use cannabis, and were factored into calculations.</a:t>
            </a:r>
            <a:r>
              <a:rPr lang="en-US" sz="1500" dirty="0" smtClean="0"/>
              <a:t> </a:t>
            </a:r>
          </a:p>
          <a:p>
            <a:pPr lvl="0"/>
            <a:r>
              <a:rPr lang="en-US" sz="1500" dirty="0" smtClean="0"/>
              <a:t>Overall, 5% (62/1228) women used cannabis during the preconception period</a:t>
            </a:r>
          </a:p>
          <a:p>
            <a:pPr lvl="0"/>
            <a:r>
              <a:rPr lang="en-US" sz="1500" dirty="0" smtClean="0"/>
              <a:t>More than 50% of participants with positive urine tests did not self-report use</a:t>
            </a:r>
          </a:p>
          <a:p>
            <a:endParaRPr lang="en-US" sz="15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334" y="1039247"/>
            <a:ext cx="8758295" cy="3739707"/>
          </a:xfrm>
        </p:spPr>
        <p:txBody>
          <a:bodyPr/>
          <a:lstStyle/>
          <a:p>
            <a:pPr lvl="0"/>
            <a:r>
              <a:rPr lang="en-US" sz="1500" dirty="0" smtClean="0"/>
              <a:t>Of </a:t>
            </a:r>
            <a:r>
              <a:rPr lang="en-US" sz="1500" dirty="0" smtClean="0"/>
              <a:t>the women who became pregnant, 1.3% used cannabis during their first 8 weeks of pregnancy</a:t>
            </a:r>
          </a:p>
          <a:p>
            <a:pPr lvl="0"/>
            <a:r>
              <a:rPr lang="en-US" sz="1500" dirty="0" smtClean="0"/>
              <a:t>42% (26/62) women who used cannabis any time before conception became pregnant</a:t>
            </a:r>
          </a:p>
          <a:p>
            <a:pPr lvl="0"/>
            <a:r>
              <a:rPr lang="en-US" sz="1500" dirty="0" smtClean="0"/>
              <a:t>Self-reported cannabis use was associated with a 42% reduction in </a:t>
            </a:r>
            <a:r>
              <a:rPr lang="en-US" sz="1500" dirty="0" err="1" smtClean="0"/>
              <a:t>fecundability</a:t>
            </a:r>
            <a:r>
              <a:rPr lang="en-US" sz="1500" dirty="0" smtClean="0"/>
              <a:t>; cannabis use determined by urine test was associated with a 47% reduction.</a:t>
            </a:r>
          </a:p>
          <a:p>
            <a:pPr lvl="0"/>
            <a:r>
              <a:rPr lang="en-US" sz="1500" dirty="0" smtClean="0"/>
              <a:t>Cannabis use during preconception was associated with increased intercourse per menstrual cycle, higher LH levels and higher LH:LSH ratio.</a:t>
            </a:r>
          </a:p>
          <a:p>
            <a:pPr lvl="0"/>
            <a:r>
              <a:rPr lang="en-US" sz="1500" dirty="0" smtClean="0"/>
              <a:t>Cannabis use was suggestive of </a:t>
            </a:r>
            <a:r>
              <a:rPr lang="en-US" sz="1500" dirty="0" err="1" smtClean="0"/>
              <a:t>anovulation</a:t>
            </a:r>
            <a:r>
              <a:rPr lang="en-US" sz="1500" dirty="0" smtClean="0"/>
              <a:t>, but the association was not statistically significant</a:t>
            </a:r>
          </a:p>
          <a:p>
            <a:pPr lvl="0"/>
            <a:r>
              <a:rPr lang="en-US" sz="1500" dirty="0" smtClean="0"/>
              <a:t>Similar impairments were found when considering cannabis use in the 12 months preceding pregnancy, suggesting that past use may influence </a:t>
            </a:r>
            <a:r>
              <a:rPr lang="en-US" sz="1500" dirty="0" err="1" smtClean="0"/>
              <a:t>fecundability</a:t>
            </a:r>
            <a:r>
              <a:rPr lang="en-US" sz="1500" dirty="0" smtClean="0"/>
              <a:t>, which may not be immediately reversible.</a:t>
            </a:r>
          </a:p>
          <a:p>
            <a:pPr lvl="0"/>
            <a:r>
              <a:rPr lang="en-US" sz="1500" dirty="0" smtClean="0"/>
              <a:t>There were no associations between cannabis use during preconception and pregnancy loss.</a:t>
            </a: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402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370" y="1232377"/>
            <a:ext cx="8673630" cy="3064282"/>
          </a:xfrm>
        </p:spPr>
        <p:txBody>
          <a:bodyPr/>
          <a:lstStyle/>
          <a:p>
            <a:r>
              <a:rPr lang="en-US" sz="1800" dirty="0" smtClean="0"/>
              <a:t>Despite the perception that recreational cannabis use is harmless, this study found that, among women with a history of pregnancy loss, cannabis use was associated with impaired </a:t>
            </a:r>
            <a:r>
              <a:rPr lang="en-US" sz="1800" dirty="0" err="1" smtClean="0"/>
              <a:t>fecundability</a:t>
            </a:r>
            <a:r>
              <a:rPr lang="en-US" sz="1800" dirty="0" smtClean="0"/>
              <a:t> and increased frequency of intercourse.</a:t>
            </a:r>
            <a:r>
              <a:rPr lang="en-US" sz="1800" dirty="0" smtClean="0"/>
              <a:t> </a:t>
            </a:r>
          </a:p>
          <a:p>
            <a:pPr lvl="0"/>
            <a:r>
              <a:rPr lang="en-US" sz="1800" dirty="0" smtClean="0"/>
              <a:t>The authors were unable to estimate any association between cannabis use during early pregnancy and pregnancy loss, due to the limited sample size.</a:t>
            </a:r>
          </a:p>
          <a:p>
            <a:pPr lvl="0"/>
            <a:r>
              <a:rPr lang="en-US" sz="1800" dirty="0" smtClean="0"/>
              <a:t>This study adds nothing about the effects that male partner cannabis use may have on reproduction.</a:t>
            </a:r>
            <a:endParaRPr lang="en-US" sz="1800" smtClean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7121</TotalTime>
  <Words>478</Words>
  <Application>Microsoft Macintosh PowerPoint</Application>
  <PresentationFormat>On-screen Show (16:9)</PresentationFormat>
  <Paragraphs>25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Cerimon template</vt:lpstr>
      <vt:lpstr>This study looked at whether cannabis use prior to conception is associated with fecundity, live birth and pregnancy loss </vt:lpstr>
      <vt:lpstr>Main point:</vt:lpstr>
      <vt:lpstr>Results:</vt:lpstr>
      <vt:lpstr>Results: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k</cp:lastModifiedBy>
  <cp:revision>138</cp:revision>
  <dcterms:created xsi:type="dcterms:W3CDTF">2021-02-03T23:49:46Z</dcterms:created>
  <dcterms:modified xsi:type="dcterms:W3CDTF">2021-02-03T23:56:39Z</dcterms:modified>
</cp:coreProperties>
</file>