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61" r:id="rId1"/>
  </p:sldMasterIdLst>
  <p:notesMasterIdLst>
    <p:notesMasterId r:id="rId7"/>
  </p:notesMasterIdLst>
  <p:sldIdLst>
    <p:sldId id="294" r:id="rId2"/>
    <p:sldId id="293" r:id="rId3"/>
    <p:sldId id="295" r:id="rId4"/>
    <p:sldId id="298" r:id="rId5"/>
    <p:sldId id="297"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85" autoAdjust="0"/>
    <p:restoredTop sz="95037"/>
  </p:normalViewPr>
  <p:slideViewPr>
    <p:cSldViewPr snapToGrid="0" snapToObjects="1">
      <p:cViewPr varScale="1">
        <p:scale>
          <a:sx n="135" d="100"/>
          <a:sy n="135" d="100"/>
        </p:scale>
        <p:origin x="-112" y="-584"/>
      </p:cViewPr>
      <p:guideLst>
        <p:guide orient="horz" pos="1620"/>
        <p:guide pos="2880"/>
      </p:guideLst>
    </p:cSldViewPr>
  </p:slideViewPr>
  <p:notesTextViewPr>
    <p:cViewPr>
      <p:scale>
        <a:sx n="1" d="1"/>
        <a:sy n="1" d="1"/>
      </p:scale>
      <p:origin x="0" y="0"/>
    </p:cViewPr>
  </p:notesTextViewPr>
  <p:sorterViewPr>
    <p:cViewPr>
      <p:scale>
        <a:sx n="184" d="100"/>
        <a:sy n="184"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6903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50" y="0"/>
            <a:ext cx="9144000" cy="41568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500"/>
              <a:buFont typeface="Proxima Nova Semibold"/>
              <a:buNone/>
              <a:defRPr sz="5500">
                <a:solidFill>
                  <a:srgbClr val="FFFFFF"/>
                </a:solidFill>
                <a:latin typeface="Proxima Nova Semibold"/>
                <a:ea typeface="Proxima Nova Semibold"/>
                <a:cs typeface="Proxima Nova Semibold"/>
                <a:sym typeface="Proxima Nova Semibold"/>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pic>
        <p:nvPicPr>
          <p:cNvPr id="13" name="Google Shape;13;p2"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14" name="Google Shape;14;p2"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1">
  <p:cSld name="CUSTOM">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44425" y="41075"/>
            <a:ext cx="7370400" cy="585000"/>
          </a:xfrm>
          <a:prstGeom prst="rect">
            <a:avLst/>
          </a:prstGeom>
        </p:spPr>
        <p:txBody>
          <a:bodyPr spcFirstLastPara="1" wrap="square" lIns="91425" tIns="91425" rIns="91425" bIns="91425" anchor="t"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Content" type="obj">
  <p:cSld name="OBJEC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8650" y="-30956"/>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Questrial"/>
              <a:buNone/>
              <a:defRPr sz="3300" i="0" u="none" strike="noStrike" cap="none">
                <a:solidFill>
                  <a:schemeClr val="dk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5" name="Google Shape;65;p14"/>
          <p:cNvSpPr txBox="1">
            <a:spLocks noGrp="1"/>
          </p:cNvSpPr>
          <p:nvPr>
            <p:ph type="body" idx="1"/>
          </p:nvPr>
        </p:nvSpPr>
        <p:spPr>
          <a:xfrm>
            <a:off x="628650" y="988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Questrial"/>
              <a:buChar char="○"/>
              <a:defRPr sz="210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400"/>
              </a:spcBef>
              <a:spcAft>
                <a:spcPts val="0"/>
              </a:spcAft>
              <a:buClr>
                <a:schemeClr val="dk1"/>
              </a:buClr>
              <a:buSzPts val="1800"/>
              <a:buFont typeface="Questrial"/>
              <a:buChar char="•"/>
              <a:defRPr sz="1800" i="0" u="none" strike="noStrike" cap="none">
                <a:solidFill>
                  <a:schemeClr val="dk1"/>
                </a:solidFill>
                <a:latin typeface="Questrial"/>
                <a:ea typeface="Questrial"/>
                <a:cs typeface="Questrial"/>
                <a:sym typeface="Questrial"/>
              </a:defRPr>
            </a:lvl2pPr>
            <a:lvl3pPr marL="1371600" marR="0" lvl="2" indent="-323850" algn="l" rtl="0">
              <a:lnSpc>
                <a:spcPct val="90000"/>
              </a:lnSpc>
              <a:spcBef>
                <a:spcPts val="400"/>
              </a:spcBef>
              <a:spcAft>
                <a:spcPts val="0"/>
              </a:spcAft>
              <a:buClr>
                <a:schemeClr val="dk1"/>
              </a:buClr>
              <a:buSzPts val="1500"/>
              <a:buFont typeface="Questrial"/>
              <a:buChar char="‒"/>
              <a:defRPr sz="150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9pPr>
          </a:lstStyle>
          <a:p>
            <a:endParaRPr/>
          </a:p>
        </p:txBody>
      </p:sp>
      <p:sp>
        <p:nvSpPr>
          <p:cNvPr id="66" name="Google Shape;66;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9" name="Google Shape;69;p14"/>
          <p:cNvPicPr preferRelativeResize="0"/>
          <p:nvPr/>
        </p:nvPicPr>
        <p:blipFill rotWithShape="1">
          <a:blip r:embed="rId2">
            <a:alphaModFix/>
          </a:blip>
          <a:srcRect t="-89428" b="91456"/>
          <a:stretch/>
        </p:blipFill>
        <p:spPr>
          <a:xfrm>
            <a:off x="0" y="-2791349"/>
            <a:ext cx="9144002" cy="7934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ubtitle">
  <p:cSld name="TITLE_1">
    <p:spTree>
      <p:nvGrpSpPr>
        <p:cNvPr id="1" name="Shape 15"/>
        <p:cNvGrpSpPr/>
        <p:nvPr/>
      </p:nvGrpSpPr>
      <p:grpSpPr>
        <a:xfrm>
          <a:off x="0" y="0"/>
          <a:ext cx="0" cy="0"/>
          <a:chOff x="0" y="0"/>
          <a:chExt cx="0" cy="0"/>
        </a:xfrm>
      </p:grpSpPr>
      <p:sp>
        <p:nvSpPr>
          <p:cNvPr id="16" name="Google Shape;16;p3"/>
          <p:cNvSpPr/>
          <p:nvPr/>
        </p:nvSpPr>
        <p:spPr>
          <a:xfrm rot="10800000">
            <a:off x="-150" y="3082200"/>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flipH="1">
            <a:off x="-150" y="0"/>
            <a:ext cx="9144000" cy="30822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9" name="Google Shape;19;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Font typeface="Proxima Nova"/>
              <a:buNone/>
              <a:defRPr sz="1800">
                <a:latin typeface="Proxima Nova"/>
                <a:ea typeface="Proxima Nova"/>
                <a:cs typeface="Proxima Nova"/>
                <a:sym typeface="Proxima Nova"/>
              </a:defRPr>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20" name="Google Shape;20;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C526A"/>
                </a:solidFill>
                <a:latin typeface="Proxima Nova"/>
                <a:ea typeface="Proxima Nova"/>
                <a:cs typeface="Proxima Nova"/>
                <a:sym typeface="Proxima Nova"/>
              </a:defRPr>
            </a:lvl1pPr>
            <a:lvl2pPr lvl="1" rtl="0">
              <a:buNone/>
              <a:defRPr>
                <a:solidFill>
                  <a:srgbClr val="0C526A"/>
                </a:solidFill>
                <a:latin typeface="Proxima Nova"/>
                <a:ea typeface="Proxima Nova"/>
                <a:cs typeface="Proxima Nova"/>
                <a:sym typeface="Proxima Nova"/>
              </a:defRPr>
            </a:lvl2pPr>
            <a:lvl3pPr lvl="2" rtl="0">
              <a:buNone/>
              <a:defRPr>
                <a:solidFill>
                  <a:srgbClr val="0C526A"/>
                </a:solidFill>
                <a:latin typeface="Proxima Nova"/>
                <a:ea typeface="Proxima Nova"/>
                <a:cs typeface="Proxima Nova"/>
                <a:sym typeface="Proxima Nova"/>
              </a:defRPr>
            </a:lvl3pPr>
            <a:lvl4pPr lvl="3" rtl="0">
              <a:buNone/>
              <a:defRPr>
                <a:solidFill>
                  <a:srgbClr val="0C526A"/>
                </a:solidFill>
                <a:latin typeface="Proxima Nova"/>
                <a:ea typeface="Proxima Nova"/>
                <a:cs typeface="Proxima Nova"/>
                <a:sym typeface="Proxima Nova"/>
              </a:defRPr>
            </a:lvl4pPr>
            <a:lvl5pPr lvl="4" rtl="0">
              <a:buNone/>
              <a:defRPr>
                <a:solidFill>
                  <a:srgbClr val="0C526A"/>
                </a:solidFill>
                <a:latin typeface="Proxima Nova"/>
                <a:ea typeface="Proxima Nova"/>
                <a:cs typeface="Proxima Nova"/>
                <a:sym typeface="Proxima Nova"/>
              </a:defRPr>
            </a:lvl5pPr>
            <a:lvl6pPr lvl="5" rtl="0">
              <a:buNone/>
              <a:defRPr>
                <a:solidFill>
                  <a:srgbClr val="0C526A"/>
                </a:solidFill>
                <a:latin typeface="Proxima Nova"/>
                <a:ea typeface="Proxima Nova"/>
                <a:cs typeface="Proxima Nova"/>
                <a:sym typeface="Proxima Nova"/>
              </a:defRPr>
            </a:lvl6pPr>
            <a:lvl7pPr lvl="6" rtl="0">
              <a:buNone/>
              <a:defRPr>
                <a:solidFill>
                  <a:srgbClr val="0C526A"/>
                </a:solidFill>
                <a:latin typeface="Proxima Nova"/>
                <a:ea typeface="Proxima Nova"/>
                <a:cs typeface="Proxima Nova"/>
                <a:sym typeface="Proxima Nova"/>
              </a:defRPr>
            </a:lvl7pPr>
            <a:lvl8pPr lvl="7" rtl="0">
              <a:buNone/>
              <a:defRPr>
                <a:solidFill>
                  <a:srgbClr val="0C526A"/>
                </a:solidFill>
                <a:latin typeface="Proxima Nova"/>
                <a:ea typeface="Proxima Nova"/>
                <a:cs typeface="Proxima Nova"/>
                <a:sym typeface="Proxima Nova"/>
              </a:defRPr>
            </a:lvl8pPr>
            <a:lvl9pPr lvl="8" rtl="0">
              <a:buNone/>
              <a:defRPr>
                <a:solidFill>
                  <a:srgbClr val="0C526A"/>
                </a:solidFill>
                <a:latin typeface="Proxima Nova"/>
                <a:ea typeface="Proxima Nova"/>
                <a:cs typeface="Proxima Nova"/>
                <a:sym typeface="Proxima Nova"/>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pic>
        <p:nvPicPr>
          <p:cNvPr id="21" name="Google Shape;21;p3"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22" name="Google Shape;22;p3"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Quote">
  <p:cSld name="TITLE_1_1">
    <p:spTree>
      <p:nvGrpSpPr>
        <p:cNvPr id="1" name="Shape 23"/>
        <p:cNvGrpSpPr/>
        <p:nvPr/>
      </p:nvGrpSpPr>
      <p:grpSpPr>
        <a:xfrm>
          <a:off x="0" y="0"/>
          <a:ext cx="0" cy="0"/>
          <a:chOff x="0" y="0"/>
          <a:chExt cx="0" cy="0"/>
        </a:xfrm>
      </p:grpSpPr>
      <p:sp>
        <p:nvSpPr>
          <p:cNvPr id="24" name="Google Shape;24;p4"/>
          <p:cNvSpPr/>
          <p:nvPr/>
        </p:nvSpPr>
        <p:spPr>
          <a:xfrm rot="10800000">
            <a:off x="-150" y="3769825"/>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flipH="1">
            <a:off x="-150" y="0"/>
            <a:ext cx="9144000" cy="3769800"/>
          </a:xfrm>
          <a:prstGeom prst="rect">
            <a:avLst/>
          </a:prstGeom>
          <a:solidFill>
            <a:srgbClr val="0C5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1616475" y="0"/>
            <a:ext cx="5910900" cy="37698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Clr>
                <a:srgbClr val="FFFFFF"/>
              </a:buClr>
              <a:buSzPts val="3000"/>
              <a:buChar char="▹"/>
              <a:defRPr i="1">
                <a:solidFill>
                  <a:srgbClr val="FFFFFF"/>
                </a:solidFill>
              </a:defRPr>
            </a:lvl1pPr>
            <a:lvl2pPr marL="914400" lvl="1" indent="-381000" algn="ctr" rtl="0">
              <a:spcBef>
                <a:spcPts val="0"/>
              </a:spcBef>
              <a:spcAft>
                <a:spcPts val="0"/>
              </a:spcAft>
              <a:buClr>
                <a:srgbClr val="FFFFFF"/>
              </a:buClr>
              <a:buSzPts val="2400"/>
              <a:buChar char="▸"/>
              <a:defRPr i="1">
                <a:solidFill>
                  <a:srgbClr val="FFFFFF"/>
                </a:solidFill>
              </a:defRPr>
            </a:lvl2pPr>
            <a:lvl3pPr marL="1371600" lvl="2" indent="-381000" algn="ctr" rtl="0">
              <a:spcBef>
                <a:spcPts val="0"/>
              </a:spcBef>
              <a:spcAft>
                <a:spcPts val="0"/>
              </a:spcAft>
              <a:buClr>
                <a:srgbClr val="FFFFFF"/>
              </a:buClr>
              <a:buSzPts val="2400"/>
              <a:buChar char="⬩"/>
              <a:defRPr i="1">
                <a:solidFill>
                  <a:srgbClr val="FFFFFF"/>
                </a:solidFill>
              </a:defRPr>
            </a:lvl3pPr>
            <a:lvl4pPr marL="1828800" lvl="3" indent="-342900" algn="ctr" rtl="0">
              <a:spcBef>
                <a:spcPts val="0"/>
              </a:spcBef>
              <a:spcAft>
                <a:spcPts val="0"/>
              </a:spcAft>
              <a:buClr>
                <a:srgbClr val="FFFFFF"/>
              </a:buClr>
              <a:buSzPts val="1800"/>
              <a:buChar char="⬞"/>
              <a:defRPr i="1">
                <a:solidFill>
                  <a:srgbClr val="FFFFFF"/>
                </a:solidFill>
              </a:defRPr>
            </a:lvl4pPr>
            <a:lvl5pPr marL="2286000" lvl="4" indent="-342900" algn="ctr" rtl="0">
              <a:spcBef>
                <a:spcPts val="0"/>
              </a:spcBef>
              <a:spcAft>
                <a:spcPts val="0"/>
              </a:spcAft>
              <a:buClr>
                <a:srgbClr val="FFFFFF"/>
              </a:buClr>
              <a:buSzPts val="1800"/>
              <a:buChar char="○"/>
              <a:defRPr i="1">
                <a:solidFill>
                  <a:srgbClr val="FFFFFF"/>
                </a:solidFill>
              </a:defRPr>
            </a:lvl5pPr>
            <a:lvl6pPr marL="2743200" lvl="5" indent="-342900" algn="ctr" rtl="0">
              <a:spcBef>
                <a:spcPts val="0"/>
              </a:spcBef>
              <a:spcAft>
                <a:spcPts val="0"/>
              </a:spcAft>
              <a:buClr>
                <a:srgbClr val="FFFFFF"/>
              </a:buClr>
              <a:buSzPts val="1800"/>
              <a:buChar char="■"/>
              <a:defRPr i="1">
                <a:solidFill>
                  <a:srgbClr val="FFFFFF"/>
                </a:solidFill>
              </a:defRPr>
            </a:lvl6pPr>
            <a:lvl7pPr marL="3200400" lvl="6" indent="-342900" algn="ctr" rtl="0">
              <a:spcBef>
                <a:spcPts val="0"/>
              </a:spcBef>
              <a:spcAft>
                <a:spcPts val="0"/>
              </a:spcAft>
              <a:buClr>
                <a:srgbClr val="FFFFFF"/>
              </a:buClr>
              <a:buSzPts val="1800"/>
              <a:buChar char="●"/>
              <a:defRPr i="1">
                <a:solidFill>
                  <a:srgbClr val="FFFFFF"/>
                </a:solidFill>
              </a:defRPr>
            </a:lvl7pPr>
            <a:lvl8pPr marL="3657600" lvl="7" indent="-342900" algn="ctr" rtl="0">
              <a:spcBef>
                <a:spcPts val="0"/>
              </a:spcBef>
              <a:spcAft>
                <a:spcPts val="0"/>
              </a:spcAft>
              <a:buClr>
                <a:srgbClr val="FFFFFF"/>
              </a:buClr>
              <a:buSzPts val="1800"/>
              <a:buChar char="○"/>
              <a:defRPr i="1">
                <a:solidFill>
                  <a:srgbClr val="FFFFFF"/>
                </a:solidFill>
              </a:defRPr>
            </a:lvl8pPr>
            <a:lvl9pPr marL="4114800" lvl="8" indent="-342900" algn="ctr">
              <a:spcBef>
                <a:spcPts val="0"/>
              </a:spcBef>
              <a:spcAft>
                <a:spcPts val="0"/>
              </a:spcAft>
              <a:buClr>
                <a:srgbClr val="FFFFFF"/>
              </a:buClr>
              <a:buSzPts val="1800"/>
              <a:buChar char="■"/>
              <a:defRPr i="1">
                <a:solidFill>
                  <a:srgbClr val="FFFFFF"/>
                </a:solidFill>
              </a:defRPr>
            </a:lvl9pPr>
          </a:lstStyle>
          <a:p>
            <a:endParaRPr/>
          </a:p>
        </p:txBody>
      </p:sp>
      <p:sp>
        <p:nvSpPr>
          <p:cNvPr id="27" name="Google Shape;27;p4"/>
          <p:cNvSpPr txBox="1"/>
          <p:nvPr/>
        </p:nvSpPr>
        <p:spPr>
          <a:xfrm>
            <a:off x="3593400" y="367052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0C526A"/>
                </a:solidFill>
              </a:rPr>
              <a:t>”</a:t>
            </a:r>
            <a:endParaRPr sz="7200" b="1">
              <a:solidFill>
                <a:srgbClr val="0C526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body" idx="1"/>
          </p:nvPr>
        </p:nvSpPr>
        <p:spPr>
          <a:xfrm>
            <a:off x="844425" y="767950"/>
            <a:ext cx="38589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878225" y="768050"/>
            <a:ext cx="41877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body" idx="1"/>
          </p:nvPr>
        </p:nvSpPr>
        <p:spPr>
          <a:xfrm>
            <a:off x="844425"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0" name="Google Shape;40;p7"/>
          <p:cNvSpPr txBox="1">
            <a:spLocks noGrp="1"/>
          </p:cNvSpPr>
          <p:nvPr>
            <p:ph type="body" idx="2"/>
          </p:nvPr>
        </p:nvSpPr>
        <p:spPr>
          <a:xfrm>
            <a:off x="2861613"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1" name="Google Shape;41;p7"/>
          <p:cNvSpPr txBox="1">
            <a:spLocks noGrp="1"/>
          </p:cNvSpPr>
          <p:nvPr>
            <p:ph type="body" idx="3"/>
          </p:nvPr>
        </p:nvSpPr>
        <p:spPr>
          <a:xfrm>
            <a:off x="4878800"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2" name="Google Shape;42;p7"/>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image background">
  <p:cSld name="TITLE_ONLY_1">
    <p:spTree>
      <p:nvGrpSpPr>
        <p:cNvPr id="1" name="Shape 46"/>
        <p:cNvGrpSpPr/>
        <p:nvPr/>
      </p:nvGrpSpPr>
      <p:grpSpPr>
        <a:xfrm>
          <a:off x="0" y="0"/>
          <a:ext cx="0" cy="0"/>
          <a:chOff x="0" y="0"/>
          <a:chExt cx="0" cy="0"/>
        </a:xfrm>
      </p:grpSpPr>
      <p:sp>
        <p:nvSpPr>
          <p:cNvPr id="47" name="Google Shape;47;p9"/>
          <p:cNvSpPr/>
          <p:nvPr/>
        </p:nvSpPr>
        <p:spPr>
          <a:xfrm flipH="1">
            <a:off x="-75" y="0"/>
            <a:ext cx="1851600" cy="5143500"/>
          </a:xfrm>
          <a:prstGeom prst="rect">
            <a:avLst/>
          </a:prstGeom>
          <a:solidFill>
            <a:srgbClr val="A1CF6D">
              <a:alpha val="36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35225" y="911400"/>
            <a:ext cx="1381200" cy="11400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9"/>
        <p:cNvGrpSpPr/>
        <p:nvPr/>
      </p:nvGrpSpPr>
      <p:grpSpPr>
        <a:xfrm>
          <a:off x="0" y="0"/>
          <a:ext cx="0" cy="0"/>
          <a:chOff x="0" y="0"/>
          <a:chExt cx="0" cy="0"/>
        </a:xfrm>
      </p:grpSpPr>
      <p:sp>
        <p:nvSpPr>
          <p:cNvPr id="50" name="Google Shape;50;p10"/>
          <p:cNvSpPr/>
          <p:nvPr/>
        </p:nvSpPr>
        <p:spPr>
          <a:xfrm flipH="1">
            <a:off x="-75" y="0"/>
            <a:ext cx="1851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0"/>
          <p:cNvSpPr txBox="1">
            <a:spLocks noGrp="1"/>
          </p:cNvSpPr>
          <p:nvPr>
            <p:ph type="body" idx="1"/>
          </p:nvPr>
        </p:nvSpPr>
        <p:spPr>
          <a:xfrm>
            <a:off x="223150" y="903100"/>
            <a:ext cx="1393200" cy="1932900"/>
          </a:xfrm>
          <a:prstGeom prst="rect">
            <a:avLst/>
          </a:prstGeom>
        </p:spPr>
        <p:txBody>
          <a:bodyPr spcFirstLastPara="1" wrap="square" lIns="91425" tIns="91425" rIns="91425" bIns="91425" anchor="t" anchorCtr="0"/>
          <a:lstStyle>
            <a:lvl1pPr marL="457200" lvl="0" indent="-228600">
              <a:spcBef>
                <a:spcPts val="360"/>
              </a:spcBef>
              <a:spcAft>
                <a:spcPts val="0"/>
              </a:spcAft>
              <a:buClr>
                <a:srgbClr val="415665"/>
              </a:buClr>
              <a:buSzPts val="1200"/>
              <a:buNone/>
              <a:defRPr sz="12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52"/>
        <p:cNvGrpSpPr/>
        <p:nvPr/>
      </p:nvGrpSpPr>
      <p:grpSpPr>
        <a:xfrm>
          <a:off x="0" y="0"/>
          <a:ext cx="0" cy="0"/>
          <a:chOff x="0" y="0"/>
          <a:chExt cx="0" cy="0"/>
        </a:xfrm>
      </p:grpSpPr>
      <p:sp>
        <p:nvSpPr>
          <p:cNvPr id="53" name="Google Shape;53;p11"/>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1075"/>
            <a:ext cx="7370400" cy="5850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089B9B"/>
              </a:buClr>
              <a:buSzPts val="2400"/>
              <a:buFont typeface="Proxima Nova"/>
              <a:buNone/>
              <a:defRPr sz="2400">
                <a:solidFill>
                  <a:srgbClr val="089B9B"/>
                </a:solidFill>
                <a:latin typeface="Proxima Nova"/>
                <a:ea typeface="Proxima Nova"/>
                <a:cs typeface="Proxima Nova"/>
                <a:sym typeface="Proxima Nova"/>
              </a:defRPr>
            </a:lvl1pPr>
            <a:lvl2pPr lvl="1"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2pPr>
            <a:lvl3pPr lvl="2"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3pPr>
            <a:lvl4pPr lvl="3"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4pPr>
            <a:lvl5pPr lvl="4"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5pPr>
            <a:lvl6pPr lvl="5"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6pPr>
            <a:lvl7pPr lvl="6"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7pPr>
            <a:lvl8pPr lvl="7"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8pPr>
            <a:lvl9pPr lvl="8"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844425" y="902725"/>
            <a:ext cx="5169000" cy="4023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89B9B"/>
              </a:buClr>
              <a:buSzPts val="3000"/>
              <a:buFont typeface="Proxima Nova"/>
              <a:buChar char="▹"/>
              <a:defRPr sz="3000">
                <a:solidFill>
                  <a:srgbClr val="415665"/>
                </a:solidFill>
                <a:latin typeface="Proxima Nova"/>
                <a:ea typeface="Proxima Nova"/>
                <a:cs typeface="Proxima Nova"/>
                <a:sym typeface="Proxima Nova"/>
              </a:defRPr>
            </a:lvl1pPr>
            <a:lvl2pPr marL="914400" lvl="1"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2pPr>
            <a:lvl3pPr marL="1371600" lvl="2"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3pPr>
            <a:lvl4pPr marL="1828800" lvl="3"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4pPr>
            <a:lvl5pPr marL="2286000" lvl="4"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5pPr>
            <a:lvl6pPr marL="2743200" lvl="5"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6pPr>
            <a:lvl7pPr marL="3200400" lvl="6"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7pPr>
            <a:lvl8pPr marL="3657600" lvl="7"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8pPr>
            <a:lvl9pPr marL="4114800" lvl="8"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rgbClr val="FFFFFF"/>
                </a:solidFill>
                <a:latin typeface="Dosis"/>
                <a:ea typeface="Dosis"/>
                <a:cs typeface="Dosis"/>
                <a:sym typeface="Dosis"/>
              </a:defRPr>
            </a:lvl1pPr>
            <a:lvl2pPr lvl="1" algn="ctr" rtl="0">
              <a:buNone/>
              <a:defRPr sz="2400">
                <a:solidFill>
                  <a:srgbClr val="FFFFFF"/>
                </a:solidFill>
                <a:latin typeface="Dosis"/>
                <a:ea typeface="Dosis"/>
                <a:cs typeface="Dosis"/>
                <a:sym typeface="Dosis"/>
              </a:defRPr>
            </a:lvl2pPr>
            <a:lvl3pPr lvl="2" algn="ctr" rtl="0">
              <a:buNone/>
              <a:defRPr sz="2400">
                <a:solidFill>
                  <a:srgbClr val="FFFFFF"/>
                </a:solidFill>
                <a:latin typeface="Dosis"/>
                <a:ea typeface="Dosis"/>
                <a:cs typeface="Dosis"/>
                <a:sym typeface="Dosis"/>
              </a:defRPr>
            </a:lvl3pPr>
            <a:lvl4pPr lvl="3" algn="ctr" rtl="0">
              <a:buNone/>
              <a:defRPr sz="2400">
                <a:solidFill>
                  <a:srgbClr val="FFFFFF"/>
                </a:solidFill>
                <a:latin typeface="Dosis"/>
                <a:ea typeface="Dosis"/>
                <a:cs typeface="Dosis"/>
                <a:sym typeface="Dosis"/>
              </a:defRPr>
            </a:lvl4pPr>
            <a:lvl5pPr lvl="4" algn="ctr" rtl="0">
              <a:buNone/>
              <a:defRPr sz="2400">
                <a:solidFill>
                  <a:srgbClr val="FFFFFF"/>
                </a:solidFill>
                <a:latin typeface="Dosis"/>
                <a:ea typeface="Dosis"/>
                <a:cs typeface="Dosis"/>
                <a:sym typeface="Dosis"/>
              </a:defRPr>
            </a:lvl5pPr>
            <a:lvl6pPr lvl="5" algn="ctr" rtl="0">
              <a:buNone/>
              <a:defRPr sz="2400">
                <a:solidFill>
                  <a:srgbClr val="FFFFFF"/>
                </a:solidFill>
                <a:latin typeface="Dosis"/>
                <a:ea typeface="Dosis"/>
                <a:cs typeface="Dosis"/>
                <a:sym typeface="Dosis"/>
              </a:defRPr>
            </a:lvl6pPr>
            <a:lvl7pPr lvl="6" algn="ctr" rtl="0">
              <a:buNone/>
              <a:defRPr sz="2400">
                <a:solidFill>
                  <a:srgbClr val="FFFFFF"/>
                </a:solidFill>
                <a:latin typeface="Dosis"/>
                <a:ea typeface="Dosis"/>
                <a:cs typeface="Dosis"/>
                <a:sym typeface="Dosis"/>
              </a:defRPr>
            </a:lvl7pPr>
            <a:lvl8pPr lvl="7" algn="ctr" rtl="0">
              <a:buNone/>
              <a:defRPr sz="2400">
                <a:solidFill>
                  <a:srgbClr val="FFFFFF"/>
                </a:solidFill>
                <a:latin typeface="Dosis"/>
                <a:ea typeface="Dosis"/>
                <a:cs typeface="Dosis"/>
                <a:sym typeface="Dosis"/>
              </a:defRPr>
            </a:lvl8pPr>
            <a:lvl9pPr lvl="8" algn="ctr" rtl="0">
              <a:buNone/>
              <a:defRPr sz="2400">
                <a:solidFill>
                  <a:srgbClr val="FFFFFF"/>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0A59B06E-F4B5-CC43-981C-7ED0F56EFCD6}"/>
              </a:ext>
            </a:extLst>
          </p:cNvPr>
          <p:cNvSpPr>
            <a:spLocks noGrp="1"/>
          </p:cNvSpPr>
          <p:nvPr>
            <p:ph type="title"/>
          </p:nvPr>
        </p:nvSpPr>
        <p:spPr>
          <a:xfrm>
            <a:off x="272815" y="5192"/>
            <a:ext cx="8485481" cy="994200"/>
          </a:xfrm>
        </p:spPr>
        <p:txBody>
          <a:bodyPr/>
          <a:lstStyle/>
          <a:p>
            <a:pPr algn="ctr"/>
            <a:r>
              <a:rPr lang="en-US" sz="1800" dirty="0" smtClean="0"/>
              <a:t>This viewpoint</a:t>
            </a:r>
            <a:r>
              <a:rPr lang="en-US" sz="1800" dirty="0" smtClean="0"/>
              <a:t> </a:t>
            </a:r>
            <a:r>
              <a:rPr lang="en-US" sz="1800" dirty="0" smtClean="0"/>
              <a:t>addresses </a:t>
            </a:r>
            <a:r>
              <a:rPr lang="en-US" sz="1800" dirty="0" smtClean="0"/>
              <a:t>the public health concerns of cannabis use as related to the risk of developing psychosis</a:t>
            </a:r>
            <a:r>
              <a:rPr lang="en-US" sz="1800" dirty="0" smtClean="0"/>
              <a:t> and concludes that </a:t>
            </a:r>
            <a:r>
              <a:rPr lang="en-US" sz="1800" dirty="0" smtClean="0"/>
              <a:t>legalizing cannabis will increase the risk of psychosis across the general population </a:t>
            </a:r>
            <a:endParaRPr lang="en-US" sz="1800" dirty="0"/>
          </a:p>
        </p:txBody>
      </p:sp>
      <p:sp>
        <p:nvSpPr>
          <p:cNvPr id="6"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1B26D7C5-B06A-9541-AEC2-B2F2FEE9DA94}"/>
              </a:ext>
            </a:extLst>
          </p:cNvPr>
          <p:cNvSpPr>
            <a:spLocks noGrp="1"/>
          </p:cNvSpPr>
          <p:nvPr>
            <p:ph type="body" idx="1"/>
          </p:nvPr>
        </p:nvSpPr>
        <p:spPr>
          <a:xfrm>
            <a:off x="1591199" y="3396074"/>
            <a:ext cx="6011333" cy="1312743"/>
          </a:xfrm>
        </p:spPr>
        <p:txBody>
          <a:bodyPr/>
          <a:lstStyle/>
          <a:p>
            <a:pPr marL="95250" indent="0" algn="ctr">
              <a:buNone/>
            </a:pPr>
            <a:r>
              <a:rPr lang="en-US" sz="1800" dirty="0" smtClean="0"/>
              <a:t>This</a:t>
            </a:r>
            <a:r>
              <a:rPr lang="en-US" sz="1800" dirty="0" smtClean="0"/>
              <a:t> report s</a:t>
            </a:r>
            <a:r>
              <a:rPr lang="en-US" sz="1800" dirty="0" smtClean="0"/>
              <a:t>ummarizes studies from </a:t>
            </a:r>
            <a:r>
              <a:rPr lang="en-US" sz="1800" dirty="0" smtClean="0"/>
              <a:t>across the field </a:t>
            </a:r>
            <a:r>
              <a:rPr lang="en-US" sz="1800" dirty="0" smtClean="0"/>
              <a:t>and draws conclusions based on several </a:t>
            </a:r>
            <a:r>
              <a:rPr lang="en-US" sz="1800" dirty="0" smtClean="0"/>
              <a:t>important </a:t>
            </a:r>
            <a:r>
              <a:rPr lang="en-US" sz="1800" dirty="0" smtClean="0"/>
              <a:t>factors, and suggests </a:t>
            </a:r>
            <a:r>
              <a:rPr lang="en-US" sz="1800" dirty="0" smtClean="0"/>
              <a:t>that governments should consider preventative or monitoring measures to minimize this </a:t>
            </a:r>
            <a:endParaRPr lang="en-US" sz="1700" dirty="0"/>
          </a:p>
        </p:txBody>
      </p:sp>
      <p:pic>
        <p:nvPicPr>
          <p:cNvPr id="7" name="Picture 6">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7067D6E-0127-E148-B4AA-3D35D474DE6B}"/>
              </a:ext>
            </a:extLst>
          </p:cNvPr>
          <p:cNvPicPr>
            <a:picLocks noChangeAspect="1"/>
          </p:cNvPicPr>
          <p:nvPr/>
        </p:nvPicPr>
        <p:blipFill>
          <a:blip r:embed="rId2"/>
          <a:stretch>
            <a:fillRect/>
          </a:stretch>
        </p:blipFill>
        <p:spPr>
          <a:xfrm>
            <a:off x="0" y="4456578"/>
            <a:ext cx="1656246" cy="686922"/>
          </a:xfrm>
          <a:prstGeom prst="rect">
            <a:avLst/>
          </a:prstGeom>
        </p:spPr>
      </p:pic>
      <p:grpSp>
        <p:nvGrpSpPr>
          <p:cNvPr id="12" name="Group 11"/>
          <p:cNvGrpSpPr/>
          <p:nvPr/>
        </p:nvGrpSpPr>
        <p:grpSpPr>
          <a:xfrm>
            <a:off x="291629" y="1581139"/>
            <a:ext cx="8636000" cy="1358669"/>
            <a:chOff x="291629" y="1496476"/>
            <a:chExt cx="8636000" cy="1358669"/>
          </a:xfrm>
        </p:grpSpPr>
        <p:pic>
          <p:nvPicPr>
            <p:cNvPr id="8" name="Picture 7" descr="Screen Shot 2020-04-25 at 2.31.07 PM.png"/>
            <p:cNvPicPr>
              <a:picLocks noChangeAspect="1"/>
            </p:cNvPicPr>
            <p:nvPr/>
          </p:nvPicPr>
          <p:blipFill>
            <a:blip r:embed="rId3"/>
            <a:stretch>
              <a:fillRect/>
            </a:stretch>
          </p:blipFill>
          <p:spPr>
            <a:xfrm>
              <a:off x="291629" y="1496476"/>
              <a:ext cx="8636000" cy="933450"/>
            </a:xfrm>
            <a:prstGeom prst="rect">
              <a:avLst/>
            </a:prstGeom>
          </p:spPr>
        </p:pic>
        <p:pic>
          <p:nvPicPr>
            <p:cNvPr id="10" name="Picture 9" descr="Screen Shot 2020-04-25 at 2.31.52 PM.png"/>
            <p:cNvPicPr>
              <a:picLocks noChangeAspect="1"/>
            </p:cNvPicPr>
            <p:nvPr/>
          </p:nvPicPr>
          <p:blipFill>
            <a:blip r:embed="rId4"/>
            <a:srcRect b="12314"/>
            <a:stretch>
              <a:fillRect/>
            </a:stretch>
          </p:blipFill>
          <p:spPr>
            <a:xfrm>
              <a:off x="2357432" y="2409697"/>
              <a:ext cx="2247900" cy="445448"/>
            </a:xfrm>
            <a:prstGeom prst="rect">
              <a:avLst/>
            </a:prstGeom>
          </p:spPr>
        </p:pic>
        <p:pic>
          <p:nvPicPr>
            <p:cNvPr id="11" name="Picture 10" descr="Screen Shot 2020-04-25 at 2.31.59 PM.png"/>
            <p:cNvPicPr>
              <a:picLocks noChangeAspect="1"/>
            </p:cNvPicPr>
            <p:nvPr/>
          </p:nvPicPr>
          <p:blipFill>
            <a:blip r:embed="rId5"/>
            <a:srcRect b="7906"/>
            <a:stretch>
              <a:fillRect/>
            </a:stretch>
          </p:blipFill>
          <p:spPr>
            <a:xfrm>
              <a:off x="4596866" y="2422396"/>
              <a:ext cx="2311400" cy="432749"/>
            </a:xfrm>
            <a:prstGeom prst="rect">
              <a:avLst/>
            </a:prstGeom>
          </p:spPr>
        </p:pic>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5895968"/>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342AF07-F9A7-6246-9230-EB181C39E88D}"/>
              </a:ext>
            </a:extLst>
          </p:cNvPr>
          <p:cNvSpPr>
            <a:spLocks noGrp="1"/>
          </p:cNvSpPr>
          <p:nvPr>
            <p:ph type="title"/>
          </p:nvPr>
        </p:nvSpPr>
        <p:spPr>
          <a:xfrm>
            <a:off x="628650" y="0"/>
            <a:ext cx="7886700" cy="994200"/>
          </a:xfrm>
        </p:spPr>
        <p:txBody>
          <a:bodyPr/>
          <a:lstStyle/>
          <a:p>
            <a:r>
              <a:rPr lang="en-US" dirty="0"/>
              <a:t>Main point:</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7AC4CB7A-0D11-1F47-9F27-3E8E0BB5FD67}"/>
              </a:ext>
            </a:extLst>
          </p:cNvPr>
          <p:cNvSpPr>
            <a:spLocks noGrp="1"/>
          </p:cNvSpPr>
          <p:nvPr>
            <p:ph type="body" idx="1"/>
          </p:nvPr>
        </p:nvSpPr>
        <p:spPr>
          <a:xfrm>
            <a:off x="809037" y="1097677"/>
            <a:ext cx="7855186" cy="3060393"/>
          </a:xfrm>
        </p:spPr>
        <p:txBody>
          <a:bodyPr/>
          <a:lstStyle/>
          <a:p>
            <a:r>
              <a:rPr lang="en-US" sz="2000" dirty="0" smtClean="0"/>
              <a:t>There is a global trend toward legalizing cannabis use and commercializing its sale</a:t>
            </a:r>
            <a:r>
              <a:rPr lang="en-US" sz="2000" dirty="0" smtClean="0"/>
              <a:t>.</a:t>
            </a:r>
          </a:p>
          <a:p>
            <a:r>
              <a:rPr lang="en-US" sz="2000" dirty="0" smtClean="0"/>
              <a:t>Cannabis </a:t>
            </a:r>
            <a:r>
              <a:rPr lang="en-US" sz="2000" dirty="0" smtClean="0"/>
              <a:t>use has been linked to some psychiatric risks</a:t>
            </a:r>
            <a:r>
              <a:rPr lang="en-US" sz="2000" dirty="0" smtClean="0"/>
              <a:t>, particularly the risk of developing psychosis</a:t>
            </a:r>
          </a:p>
          <a:p>
            <a:r>
              <a:rPr lang="en-US" sz="2000" dirty="0" smtClean="0"/>
              <a:t>In light of these psychiatric risks, psychiatrists </a:t>
            </a:r>
            <a:r>
              <a:rPr lang="en-US" sz="2000" dirty="0" smtClean="0"/>
              <a:t>have played a prominent role in policy discussions in many countries, however this has not necessarily been the case in the US.</a:t>
            </a:r>
            <a:r>
              <a:rPr lang="en-US" sz="2000" dirty="0" smtClean="0"/>
              <a:t> </a:t>
            </a:r>
          </a:p>
          <a:p>
            <a:r>
              <a:rPr lang="en-US" sz="2000" dirty="0" smtClean="0"/>
              <a:t>This study provides a perspective from psychiatrists on current and anticipated impacts of the changing cannabis policies in the US. </a:t>
            </a:r>
            <a:endParaRPr lang="en-US" sz="2000" dirty="0" smtClean="0"/>
          </a:p>
        </p:txBody>
      </p:sp>
      <p:pic>
        <p:nvPicPr>
          <p:cNvPr id="4" name="Picture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2B25063-3BB0-4749-9663-36A5A794E36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600239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7AC4CB7A-0D11-1F47-9F27-3E8E0BB5FD67}"/>
              </a:ext>
            </a:extLst>
          </p:cNvPr>
          <p:cNvSpPr>
            <a:spLocks noGrp="1"/>
          </p:cNvSpPr>
          <p:nvPr>
            <p:ph type="body" idx="1"/>
          </p:nvPr>
        </p:nvSpPr>
        <p:spPr>
          <a:xfrm>
            <a:off x="272817" y="1006599"/>
            <a:ext cx="8579553" cy="3739707"/>
          </a:xfrm>
        </p:spPr>
        <p:txBody>
          <a:bodyPr/>
          <a:lstStyle/>
          <a:p>
            <a:pPr lvl="0"/>
            <a:r>
              <a:rPr lang="en-US" sz="1800" dirty="0" smtClean="0"/>
              <a:t>As more states have legalized cannabis in the US, the availability has increased and the price has fallen, resulting in increased use.</a:t>
            </a:r>
          </a:p>
          <a:p>
            <a:pPr lvl="0"/>
            <a:r>
              <a:rPr lang="en-US" sz="1800" dirty="0" smtClean="0"/>
              <a:t>Cannabis potency, defined as percentage of </a:t>
            </a:r>
            <a:r>
              <a:rPr lang="en-US" sz="1800" dirty="0" err="1" smtClean="0"/>
              <a:t>Tetrahydrocannabinol</a:t>
            </a:r>
            <a:r>
              <a:rPr lang="en-US" sz="1800" dirty="0" smtClean="0"/>
              <a:t> (THC), has increased dramatically; from </a:t>
            </a:r>
            <a:r>
              <a:rPr lang="en-US" sz="1800" dirty="0" smtClean="0">
                <a:sym typeface="Symbol"/>
              </a:rPr>
              <a:t></a:t>
            </a:r>
            <a:r>
              <a:rPr lang="en-US" sz="1800" dirty="0" smtClean="0"/>
              <a:t>3% in traditional forms to 10-15% in modern strains, or up to 70% in some cannabis extracts. </a:t>
            </a:r>
          </a:p>
          <a:p>
            <a:pPr lvl="0"/>
            <a:r>
              <a:rPr lang="en-US" sz="1800" dirty="0" smtClean="0"/>
              <a:t>Moderate use of high-potency cannabis (THC &gt;10%) doubles the risk of developing psychosis, while heavy use increases it 5-fold, and daily use increases it up to 9-fold</a:t>
            </a:r>
          </a:p>
          <a:p>
            <a:pPr lvl="0"/>
            <a:r>
              <a:rPr lang="en-US" sz="1800" dirty="0" smtClean="0"/>
              <a:t>Cannabis dependence among young adults, as well as unintentional overdoses and driving while intoxicated have all significantly increased</a:t>
            </a:r>
            <a:r>
              <a:rPr lang="en-US" sz="1800" dirty="0" smtClean="0"/>
              <a:t>.</a:t>
            </a:r>
          </a:p>
          <a:p>
            <a:r>
              <a:rPr lang="en-US" sz="1800" dirty="0" smtClean="0"/>
              <a:t>10 out of 13 studies that monitored cannabis use over time found that those who used cannabis had a significantly increased risk of psychosis.</a:t>
            </a:r>
          </a:p>
          <a:p>
            <a:pPr lvl="0"/>
            <a:endParaRPr lang="en-US" sz="1800" dirty="0" smtClean="0"/>
          </a:p>
        </p:txBody>
      </p:sp>
      <p:pic>
        <p:nvPicPr>
          <p:cNvPr id="4" name="Picture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D439C5CB-6170-9E49-9D26-143B65E9EB40}"/>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3402797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7AC4CB7A-0D11-1F47-9F27-3E8E0BB5FD67}"/>
              </a:ext>
            </a:extLst>
          </p:cNvPr>
          <p:cNvSpPr>
            <a:spLocks noGrp="1"/>
          </p:cNvSpPr>
          <p:nvPr>
            <p:ph type="body" idx="1"/>
          </p:nvPr>
        </p:nvSpPr>
        <p:spPr>
          <a:xfrm>
            <a:off x="310444" y="1085535"/>
            <a:ext cx="8626593" cy="3739707"/>
          </a:xfrm>
        </p:spPr>
        <p:txBody>
          <a:bodyPr/>
          <a:lstStyle/>
          <a:p>
            <a:r>
              <a:rPr lang="en-US" sz="1800" dirty="0" smtClean="0"/>
              <a:t>Patients </a:t>
            </a:r>
            <a:r>
              <a:rPr lang="en-US" sz="1800" dirty="0" smtClean="0"/>
              <a:t>diagnosed with psychosis who continue to use cannabis have more frequent episodes and longer hospitalizations, than those who stop using it</a:t>
            </a:r>
            <a:r>
              <a:rPr lang="en-US" sz="1800" dirty="0" smtClean="0"/>
              <a:t>.</a:t>
            </a:r>
          </a:p>
          <a:p>
            <a:pPr lvl="0"/>
            <a:r>
              <a:rPr lang="en-US" sz="1800" dirty="0" smtClean="0"/>
              <a:t>Alternative </a:t>
            </a:r>
            <a:r>
              <a:rPr lang="en-US" sz="1800" dirty="0" smtClean="0"/>
              <a:t>explanations for this relationship have been investigated, but study data does not support any of these.</a:t>
            </a:r>
          </a:p>
          <a:p>
            <a:pPr lvl="0"/>
            <a:r>
              <a:rPr lang="en-US" sz="1800" dirty="0" smtClean="0"/>
              <a:t>The trajectory of cannabis availability and popularity is remarkably similar to that of tobacco when it was initially commercialized- where the significant health risks were not realized or appreciated until years later, at significant detriment to public health.</a:t>
            </a:r>
          </a:p>
          <a:p>
            <a:pPr lvl="0"/>
            <a:r>
              <a:rPr lang="en-US" sz="1800" dirty="0" smtClean="0"/>
              <a:t>The authors recommend that cannabis legalization be implemented in a way that includes careful monitoring (price, potency, consumption) to mitigate potential risks.</a:t>
            </a:r>
            <a:endParaRPr lang="en-US" sz="1800" dirty="0"/>
          </a:p>
        </p:txBody>
      </p:sp>
      <p:pic>
        <p:nvPicPr>
          <p:cNvPr id="4" name="Picture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D439C5CB-6170-9E49-9D26-143B65E9EB40}"/>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34027971"/>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F342AF07-F9A7-6246-9230-EB181C39E88D}"/>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7AC4CB7A-0D11-1F47-9F27-3E8E0BB5FD67}"/>
              </a:ext>
            </a:extLst>
          </p:cNvPr>
          <p:cNvSpPr>
            <a:spLocks noGrp="1"/>
          </p:cNvSpPr>
          <p:nvPr>
            <p:ph type="body" idx="1"/>
          </p:nvPr>
        </p:nvSpPr>
        <p:spPr>
          <a:xfrm>
            <a:off x="818444" y="1072882"/>
            <a:ext cx="7696906" cy="3430732"/>
          </a:xfrm>
        </p:spPr>
        <p:txBody>
          <a:bodyPr/>
          <a:lstStyle/>
          <a:p>
            <a:r>
              <a:rPr lang="en-US" sz="1800" dirty="0" smtClean="0"/>
              <a:t>The price and availability of cannabis is expected to play an important role in its use among the general population as legalization becomes more widespread.</a:t>
            </a:r>
            <a:r>
              <a:rPr lang="en-US" sz="1800" dirty="0" smtClean="0"/>
              <a:t> </a:t>
            </a:r>
          </a:p>
          <a:p>
            <a:r>
              <a:rPr lang="en-US" sz="1800" dirty="0" smtClean="0"/>
              <a:t>Increased </a:t>
            </a:r>
            <a:r>
              <a:rPr lang="en-US" sz="1800" dirty="0" smtClean="0"/>
              <a:t>availability and decreased price will likely lead to increased consumption, which, in turn, is expected to increase in number of both new and chronic cases of psychosis in the US.</a:t>
            </a:r>
            <a:r>
              <a:rPr lang="en-US" sz="1800" dirty="0" smtClean="0"/>
              <a:t> </a:t>
            </a:r>
          </a:p>
          <a:p>
            <a:r>
              <a:rPr lang="en-US" sz="1800" dirty="0" smtClean="0"/>
              <a:t>Governments that legalize cannabis should also implement policies to monitor it (price, consumption, potency) and monitor long term repercussions for </a:t>
            </a:r>
            <a:r>
              <a:rPr lang="en-US" sz="1800" smtClean="0"/>
              <a:t>mental health </a:t>
            </a:r>
            <a:endParaRPr lang="en-US" sz="1800" dirty="0" smtClean="0"/>
          </a:p>
          <a:p>
            <a:endParaRPr lang="en-US" sz="1800" dirty="0"/>
          </a:p>
        </p:txBody>
      </p:sp>
      <p:pic>
        <p:nvPicPr>
          <p:cNvPr id="5" name="Picture 4">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A496D6ED-0A49-0F44-B2DE-6ACD0DE66D0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40439370"/>
      </p:ext>
    </p:extLst>
  </p:cSld>
  <p:clrMapOvr>
    <a:masterClrMapping/>
  </p:clrMapOvr>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4005</TotalTime>
  <Words>504</Words>
  <Application>Microsoft Macintosh PowerPoint</Application>
  <PresentationFormat>On-screen Show (16:9)</PresentationFormat>
  <Paragraphs>22</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Cerimon template</vt:lpstr>
      <vt:lpstr>This viewpoint addresses the public health concerns of cannabis use as related to the risk of developing psychosis and concludes that legalizing cannabis will increase the risk of psychosis across the general population </vt:lpstr>
      <vt:lpstr>Main point:</vt:lpstr>
      <vt:lpstr>Results:</vt:lpstr>
      <vt:lpstr>Results: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Results LLC</dc:title>
  <cp:lastModifiedBy>k</cp:lastModifiedBy>
  <cp:revision>122</cp:revision>
  <dcterms:created xsi:type="dcterms:W3CDTF">2020-04-25T18:33:49Z</dcterms:created>
  <dcterms:modified xsi:type="dcterms:W3CDTF">2020-04-25T19:42:51Z</dcterms:modified>
</cp:coreProperties>
</file>