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61" r:id="rId1"/>
  </p:sldMasterIdLst>
  <p:notesMasterIdLst>
    <p:notesMasterId r:id="rId7"/>
  </p:notesMasterIdLst>
  <p:sldIdLst>
    <p:sldId id="294" r:id="rId2"/>
    <p:sldId id="293" r:id="rId3"/>
    <p:sldId id="295" r:id="rId4"/>
    <p:sldId id="298" r:id="rId5"/>
    <p:sldId id="297"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a="http://schemas.openxmlformats.org/drawingml/2006/main" xmlns:r="http://schemas.openxmlformats.org/officeDocument/2006/relationships" xmlns:p="http://schemas.openxmlformats.org/presentationml/2006/main"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85" autoAdjust="0"/>
    <p:restoredTop sz="95037"/>
  </p:normalViewPr>
  <p:slideViewPr>
    <p:cSldViewPr snapToGrid="0" snapToObjects="1">
      <p:cViewPr varScale="1">
        <p:scale>
          <a:sx n="135" d="100"/>
          <a:sy n="135" d="100"/>
        </p:scale>
        <p:origin x="-112" y="-592"/>
      </p:cViewPr>
      <p:guideLst>
        <p:guide orient="horz" pos="1620"/>
        <p:guide pos="2880"/>
      </p:guideLst>
    </p:cSldViewPr>
  </p:slideViewPr>
  <p:notesTextViewPr>
    <p:cViewPr>
      <p:scale>
        <a:sx n="1" d="1"/>
        <a:sy n="1" d="1"/>
      </p:scale>
      <p:origin x="0" y="0"/>
    </p:cViewPr>
  </p:notesTextViewPr>
  <p:sorterViewPr>
    <p:cViewPr>
      <p:scale>
        <a:sx n="184" d="100"/>
        <a:sy n="184"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690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5500"/>
              <a:buFont typeface="Proxima Nova Semibold"/>
              <a:buNone/>
              <a:defRPr sz="5500">
                <a:solidFill>
                  <a:srgbClr val="FFFFFF"/>
                </a:solidFill>
                <a:latin typeface="Proxima Nova Semibold"/>
                <a:ea typeface="Proxima Nova Semibold"/>
                <a:cs typeface="Proxima Nova Semibold"/>
                <a:sym typeface="Proxima Nova Semibold"/>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pic>
        <p:nvPicPr>
          <p:cNvPr id="13" name="Google Shape;13;p2"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14" name="Google Shape;14;p2"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CUSTOM">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44425" y="41075"/>
            <a:ext cx="7370400" cy="585000"/>
          </a:xfrm>
          <a:prstGeom prst="rect">
            <a:avLst/>
          </a:prstGeom>
        </p:spPr>
        <p:txBody>
          <a:bodyPr spcFirstLastPara="1" wrap="square" lIns="91425" tIns="91425" rIns="91425" bIns="91425" anchor="t"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Content" type="obj">
  <p:cSld name="OBJEC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8650" y="-30956"/>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Questrial"/>
              <a:buNone/>
              <a:defRPr sz="3300" i="0" u="none" strike="noStrike" cap="none">
                <a:solidFill>
                  <a:schemeClr val="dk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 name="Google Shape;65;p14"/>
          <p:cNvSpPr txBox="1">
            <a:spLocks noGrp="1"/>
          </p:cNvSpPr>
          <p:nvPr>
            <p:ph type="body" idx="1"/>
          </p:nvPr>
        </p:nvSpPr>
        <p:spPr>
          <a:xfrm>
            <a:off x="628650" y="988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Questrial"/>
              <a:buChar char="○"/>
              <a:defRPr sz="210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400"/>
              </a:spcBef>
              <a:spcAft>
                <a:spcPts val="0"/>
              </a:spcAft>
              <a:buClr>
                <a:schemeClr val="dk1"/>
              </a:buClr>
              <a:buSzPts val="1800"/>
              <a:buFont typeface="Questrial"/>
              <a:buChar char="•"/>
              <a:defRPr sz="1800" i="0" u="none" strike="noStrike" cap="none">
                <a:solidFill>
                  <a:schemeClr val="dk1"/>
                </a:solidFill>
                <a:latin typeface="Questrial"/>
                <a:ea typeface="Questrial"/>
                <a:cs typeface="Questrial"/>
                <a:sym typeface="Questrial"/>
              </a:defRPr>
            </a:lvl2pPr>
            <a:lvl3pPr marL="1371600" marR="0" lvl="2" indent="-323850" algn="l" rtl="0">
              <a:lnSpc>
                <a:spcPct val="90000"/>
              </a:lnSpc>
              <a:spcBef>
                <a:spcPts val="400"/>
              </a:spcBef>
              <a:spcAft>
                <a:spcPts val="0"/>
              </a:spcAft>
              <a:buClr>
                <a:schemeClr val="dk1"/>
              </a:buClr>
              <a:buSzPts val="1500"/>
              <a:buFont typeface="Questrial"/>
              <a:buChar char="‒"/>
              <a:defRPr sz="150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0"/>
              </a:spcAft>
              <a:buClr>
                <a:schemeClr val="dk1"/>
              </a:buClr>
              <a:buSzPts val="1400"/>
              <a:buFont typeface="Questrial"/>
              <a:buChar char="•"/>
              <a:defRPr sz="1400" i="0" u="none" strike="noStrike" cap="none">
                <a:solidFill>
                  <a:schemeClr val="dk1"/>
                </a:solidFill>
                <a:latin typeface="Questrial"/>
                <a:ea typeface="Questrial"/>
                <a:cs typeface="Questrial"/>
                <a:sym typeface="Questrial"/>
              </a:defRPr>
            </a:lvl9pPr>
          </a:lstStyle>
          <a:p>
            <a:endParaRPr/>
          </a:p>
        </p:txBody>
      </p:sp>
      <p:sp>
        <p:nvSpPr>
          <p:cNvPr id="66" name="Google Shape;66;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9" name="Google Shape;69;p14"/>
          <p:cNvPicPr preferRelativeResize="0"/>
          <p:nvPr/>
        </p:nvPicPr>
        <p:blipFill rotWithShape="1">
          <a:blip r:embed="rId2">
            <a:alphaModFix/>
          </a:blip>
          <a:srcRect t="-89428" b="91456"/>
          <a:stretch/>
        </p:blipFill>
        <p:spPr>
          <a:xfrm>
            <a:off x="0" y="-2791349"/>
            <a:ext cx="9144002" cy="79348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Subtitle">
  <p:cSld name="TITLE_1">
    <p:spTree>
      <p:nvGrpSpPr>
        <p:cNvPr id="1" name="Shape 15"/>
        <p:cNvGrpSpPr/>
        <p:nvPr/>
      </p:nvGrpSpPr>
      <p:grpSpPr>
        <a:xfrm>
          <a:off x="0" y="0"/>
          <a:ext cx="0" cy="0"/>
          <a:chOff x="0" y="0"/>
          <a:chExt cx="0" cy="0"/>
        </a:xfrm>
      </p:grpSpPr>
      <p:sp>
        <p:nvSpPr>
          <p:cNvPr id="16" name="Google Shape;16;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flipH="1">
            <a:off x="-150" y="0"/>
            <a:ext cx="9144000" cy="3082200"/>
          </a:xfrm>
          <a:prstGeom prst="rect">
            <a:avLst/>
          </a:prstGeom>
          <a:solidFill>
            <a:srgbClr val="0C526A">
              <a:alpha val="4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9" name="Google Shape;19;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Font typeface="Proxima Nova"/>
              <a:buNone/>
              <a:defRPr sz="1800">
                <a:latin typeface="Proxima Nova"/>
                <a:ea typeface="Proxima Nova"/>
                <a:cs typeface="Proxima Nova"/>
                <a:sym typeface="Proxima Nova"/>
              </a:defRPr>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20" name="Google Shape;20;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C526A"/>
                </a:solidFill>
                <a:latin typeface="Proxima Nova"/>
                <a:ea typeface="Proxima Nova"/>
                <a:cs typeface="Proxima Nova"/>
                <a:sym typeface="Proxima Nova"/>
              </a:defRPr>
            </a:lvl1pPr>
            <a:lvl2pPr lvl="1" rtl="0">
              <a:buNone/>
              <a:defRPr>
                <a:solidFill>
                  <a:srgbClr val="0C526A"/>
                </a:solidFill>
                <a:latin typeface="Proxima Nova"/>
                <a:ea typeface="Proxima Nova"/>
                <a:cs typeface="Proxima Nova"/>
                <a:sym typeface="Proxima Nova"/>
              </a:defRPr>
            </a:lvl2pPr>
            <a:lvl3pPr lvl="2" rtl="0">
              <a:buNone/>
              <a:defRPr>
                <a:solidFill>
                  <a:srgbClr val="0C526A"/>
                </a:solidFill>
                <a:latin typeface="Proxima Nova"/>
                <a:ea typeface="Proxima Nova"/>
                <a:cs typeface="Proxima Nova"/>
                <a:sym typeface="Proxima Nova"/>
              </a:defRPr>
            </a:lvl3pPr>
            <a:lvl4pPr lvl="3" rtl="0">
              <a:buNone/>
              <a:defRPr>
                <a:solidFill>
                  <a:srgbClr val="0C526A"/>
                </a:solidFill>
                <a:latin typeface="Proxima Nova"/>
                <a:ea typeface="Proxima Nova"/>
                <a:cs typeface="Proxima Nova"/>
                <a:sym typeface="Proxima Nova"/>
              </a:defRPr>
            </a:lvl4pPr>
            <a:lvl5pPr lvl="4" rtl="0">
              <a:buNone/>
              <a:defRPr>
                <a:solidFill>
                  <a:srgbClr val="0C526A"/>
                </a:solidFill>
                <a:latin typeface="Proxima Nova"/>
                <a:ea typeface="Proxima Nova"/>
                <a:cs typeface="Proxima Nova"/>
                <a:sym typeface="Proxima Nova"/>
              </a:defRPr>
            </a:lvl5pPr>
            <a:lvl6pPr lvl="5" rtl="0">
              <a:buNone/>
              <a:defRPr>
                <a:solidFill>
                  <a:srgbClr val="0C526A"/>
                </a:solidFill>
                <a:latin typeface="Proxima Nova"/>
                <a:ea typeface="Proxima Nova"/>
                <a:cs typeface="Proxima Nova"/>
                <a:sym typeface="Proxima Nova"/>
              </a:defRPr>
            </a:lvl6pPr>
            <a:lvl7pPr lvl="6" rtl="0">
              <a:buNone/>
              <a:defRPr>
                <a:solidFill>
                  <a:srgbClr val="0C526A"/>
                </a:solidFill>
                <a:latin typeface="Proxima Nova"/>
                <a:ea typeface="Proxima Nova"/>
                <a:cs typeface="Proxima Nova"/>
                <a:sym typeface="Proxima Nova"/>
              </a:defRPr>
            </a:lvl7pPr>
            <a:lvl8pPr lvl="7" rtl="0">
              <a:buNone/>
              <a:defRPr>
                <a:solidFill>
                  <a:srgbClr val="0C526A"/>
                </a:solidFill>
                <a:latin typeface="Proxima Nova"/>
                <a:ea typeface="Proxima Nova"/>
                <a:cs typeface="Proxima Nova"/>
                <a:sym typeface="Proxima Nova"/>
              </a:defRPr>
            </a:lvl8pPr>
            <a:lvl9pPr lvl="8" rtl="0">
              <a:buNone/>
              <a:defRPr>
                <a:solidFill>
                  <a:srgbClr val="0C526A"/>
                </a:solidFill>
                <a:latin typeface="Proxima Nova"/>
                <a:ea typeface="Proxima Nova"/>
                <a:cs typeface="Proxima Nova"/>
                <a:sym typeface="Proxima Nova"/>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pic>
        <p:nvPicPr>
          <p:cNvPr id="21" name="Google Shape;21;p3" descr="Logo Horizontal on Transparent 623x200.png"/>
          <p:cNvPicPr preferRelativeResize="0"/>
          <p:nvPr/>
        </p:nvPicPr>
        <p:blipFill>
          <a:blip r:embed="rId2">
            <a:alphaModFix/>
          </a:blip>
          <a:stretch>
            <a:fillRect/>
          </a:stretch>
        </p:blipFill>
        <p:spPr>
          <a:xfrm>
            <a:off x="163023" y="127675"/>
            <a:ext cx="1901401" cy="610400"/>
          </a:xfrm>
          <a:prstGeom prst="rect">
            <a:avLst/>
          </a:prstGeom>
          <a:noFill/>
          <a:ln>
            <a:noFill/>
          </a:ln>
        </p:spPr>
      </p:pic>
      <p:pic>
        <p:nvPicPr>
          <p:cNvPr id="22" name="Google Shape;22;p3" descr="pattern.png"/>
          <p:cNvPicPr preferRelativeResize="0"/>
          <p:nvPr/>
        </p:nvPicPr>
        <p:blipFill>
          <a:blip r:embed="rId3">
            <a:alphaModFix/>
          </a:blip>
          <a:stretch>
            <a:fillRect/>
          </a:stretch>
        </p:blipFill>
        <p:spPr>
          <a:xfrm>
            <a:off x="3311259" y="0"/>
            <a:ext cx="583258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Quote">
  <p:cSld name="TITLE_1_1">
    <p:spTree>
      <p:nvGrpSpPr>
        <p:cNvPr id="1" name="Shape 23"/>
        <p:cNvGrpSpPr/>
        <p:nvPr/>
      </p:nvGrpSpPr>
      <p:grpSpPr>
        <a:xfrm>
          <a:off x="0" y="0"/>
          <a:ext cx="0" cy="0"/>
          <a:chOff x="0" y="0"/>
          <a:chExt cx="0" cy="0"/>
        </a:xfrm>
      </p:grpSpPr>
      <p:sp>
        <p:nvSpPr>
          <p:cNvPr id="24" name="Google Shape;24;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150" y="0"/>
            <a:ext cx="9144000" cy="3769800"/>
          </a:xfrm>
          <a:prstGeom prst="rect">
            <a:avLst/>
          </a:prstGeom>
          <a:solidFill>
            <a:srgbClr val="0C52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7" name="Google Shape;27;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C526A"/>
                </a:solidFill>
              </a:rPr>
              <a:t>”</a:t>
            </a:r>
            <a:endParaRPr sz="7200" b="1">
              <a:solidFill>
                <a:srgbClr val="0C526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body" idx="1"/>
          </p:nvPr>
        </p:nvSpPr>
        <p:spPr>
          <a:xfrm>
            <a:off x="844425" y="767950"/>
            <a:ext cx="38589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878225" y="768050"/>
            <a:ext cx="4187700" cy="40878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089B9B"/>
              </a:buClr>
              <a:buSzPts val="2000"/>
              <a:buChar char="▹"/>
              <a:defRPr sz="2000"/>
            </a:lvl1pPr>
            <a:lvl2pPr marL="914400" lvl="1" indent="-355600">
              <a:spcBef>
                <a:spcPts val="0"/>
              </a:spcBef>
              <a:spcAft>
                <a:spcPts val="0"/>
              </a:spcAft>
              <a:buClr>
                <a:srgbClr val="089B9B"/>
              </a:buClr>
              <a:buSzPts val="2000"/>
              <a:buChar char="▸"/>
              <a:defRPr sz="2000"/>
            </a:lvl2pPr>
            <a:lvl3pPr marL="1371600" lvl="2" indent="-355600">
              <a:spcBef>
                <a:spcPts val="0"/>
              </a:spcBef>
              <a:spcAft>
                <a:spcPts val="0"/>
              </a:spcAft>
              <a:buClr>
                <a:srgbClr val="089B9B"/>
              </a:buClr>
              <a:buSzPts val="2000"/>
              <a:buChar char="⬩"/>
              <a:defRPr sz="2000"/>
            </a:lvl3pPr>
            <a:lvl4pPr marL="1828800" lvl="3" indent="-355600">
              <a:spcBef>
                <a:spcPts val="0"/>
              </a:spcBef>
              <a:spcAft>
                <a:spcPts val="0"/>
              </a:spcAft>
              <a:buClr>
                <a:srgbClr val="089B9B"/>
              </a:buClr>
              <a:buSzPts val="2000"/>
              <a:buChar char="⬞"/>
              <a:defRPr sz="2000"/>
            </a:lvl4pPr>
            <a:lvl5pPr marL="2286000" lvl="4" indent="-355600">
              <a:spcBef>
                <a:spcPts val="0"/>
              </a:spcBef>
              <a:spcAft>
                <a:spcPts val="0"/>
              </a:spcAft>
              <a:buClr>
                <a:srgbClr val="089B9B"/>
              </a:buClr>
              <a:buSzPts val="2000"/>
              <a:buChar char="○"/>
              <a:defRPr sz="2000"/>
            </a:lvl5pPr>
            <a:lvl6pPr marL="2743200" lvl="5" indent="-355600">
              <a:spcBef>
                <a:spcPts val="0"/>
              </a:spcBef>
              <a:spcAft>
                <a:spcPts val="0"/>
              </a:spcAft>
              <a:buClr>
                <a:srgbClr val="089B9B"/>
              </a:buClr>
              <a:buSzPts val="2000"/>
              <a:buChar char="■"/>
              <a:defRPr sz="2000"/>
            </a:lvl6pPr>
            <a:lvl7pPr marL="3200400" lvl="6" indent="-355600">
              <a:spcBef>
                <a:spcPts val="0"/>
              </a:spcBef>
              <a:spcAft>
                <a:spcPts val="0"/>
              </a:spcAft>
              <a:buClr>
                <a:srgbClr val="089B9B"/>
              </a:buClr>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 3 columns">
  <p:cSld name="TITLE_AND_TWO_COLUMNS_1">
    <p:spTree>
      <p:nvGrpSpPr>
        <p:cNvPr id="1" name="Shape 37"/>
        <p:cNvGrpSpPr/>
        <p:nvPr/>
      </p:nvGrpSpPr>
      <p:grpSpPr>
        <a:xfrm>
          <a:off x="0" y="0"/>
          <a:ext cx="0" cy="0"/>
          <a:chOff x="0" y="0"/>
          <a:chExt cx="0" cy="0"/>
        </a:xfrm>
      </p:grpSpPr>
      <p:sp>
        <p:nvSpPr>
          <p:cNvPr id="38" name="Google Shape;38;p7"/>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body" idx="1"/>
          </p:nvPr>
        </p:nvSpPr>
        <p:spPr>
          <a:xfrm>
            <a:off x="844425"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0" name="Google Shape;40;p7"/>
          <p:cNvSpPr txBox="1">
            <a:spLocks noGrp="1"/>
          </p:cNvSpPr>
          <p:nvPr>
            <p:ph type="body" idx="2"/>
          </p:nvPr>
        </p:nvSpPr>
        <p:spPr>
          <a:xfrm>
            <a:off x="2861613"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1" name="Google Shape;41;p7"/>
          <p:cNvSpPr txBox="1">
            <a:spLocks noGrp="1"/>
          </p:cNvSpPr>
          <p:nvPr>
            <p:ph type="body" idx="3"/>
          </p:nvPr>
        </p:nvSpPr>
        <p:spPr>
          <a:xfrm>
            <a:off x="4878800" y="746650"/>
            <a:ext cx="1918800" cy="4026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2" name="Google Shape;42;p7"/>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844425" y="41075"/>
            <a:ext cx="7370400" cy="6702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ig image background">
  <p:cSld name="TITLE_ONLY_1">
    <p:spTree>
      <p:nvGrpSpPr>
        <p:cNvPr id="1" name="Shape 46"/>
        <p:cNvGrpSpPr/>
        <p:nvPr/>
      </p:nvGrpSpPr>
      <p:grpSpPr>
        <a:xfrm>
          <a:off x="0" y="0"/>
          <a:ext cx="0" cy="0"/>
          <a:chOff x="0" y="0"/>
          <a:chExt cx="0" cy="0"/>
        </a:xfrm>
      </p:grpSpPr>
      <p:sp>
        <p:nvSpPr>
          <p:cNvPr id="47" name="Google Shape;47;p9"/>
          <p:cNvSpPr/>
          <p:nvPr/>
        </p:nvSpPr>
        <p:spPr>
          <a:xfrm flipH="1">
            <a:off x="-75" y="0"/>
            <a:ext cx="1851600" cy="5143500"/>
          </a:xfrm>
          <a:prstGeom prst="rect">
            <a:avLst/>
          </a:prstGeom>
          <a:solidFill>
            <a:srgbClr val="A1CF6D">
              <a:alpha val="36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35225" y="911400"/>
            <a:ext cx="1381200" cy="11400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
  <p:cSld name="CAPTION_ONLY">
    <p:spTree>
      <p:nvGrpSpPr>
        <p:cNvPr id="1" name="Shape 49"/>
        <p:cNvGrpSpPr/>
        <p:nvPr/>
      </p:nvGrpSpPr>
      <p:grpSpPr>
        <a:xfrm>
          <a:off x="0" y="0"/>
          <a:ext cx="0" cy="0"/>
          <a:chOff x="0" y="0"/>
          <a:chExt cx="0" cy="0"/>
        </a:xfrm>
      </p:grpSpPr>
      <p:sp>
        <p:nvSpPr>
          <p:cNvPr id="50" name="Google Shape;50;p10"/>
          <p:cNvSpPr/>
          <p:nvPr/>
        </p:nvSpPr>
        <p:spPr>
          <a:xfrm flipH="1">
            <a:off x="-75" y="0"/>
            <a:ext cx="1851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0"/>
          <p:cNvSpPr txBox="1">
            <a:spLocks noGrp="1"/>
          </p:cNvSpPr>
          <p:nvPr>
            <p:ph type="body" idx="1"/>
          </p:nvPr>
        </p:nvSpPr>
        <p:spPr>
          <a:xfrm>
            <a:off x="223150" y="903100"/>
            <a:ext cx="1393200" cy="19329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415665"/>
              </a:buClr>
              <a:buSzPts val="1200"/>
              <a:buNone/>
              <a:defRPr sz="12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52"/>
        <p:cNvGrpSpPr/>
        <p:nvPr/>
      </p:nvGrpSpPr>
      <p:grpSpPr>
        <a:xfrm>
          <a:off x="0" y="0"/>
          <a:ext cx="0" cy="0"/>
          <a:chOff x="0" y="0"/>
          <a:chExt cx="0" cy="0"/>
        </a:xfrm>
      </p:grpSpPr>
      <p:sp>
        <p:nvSpPr>
          <p:cNvPr id="53" name="Google Shape;53;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1075"/>
            <a:ext cx="7370400" cy="585000"/>
          </a:xfrm>
          <a:prstGeom prst="rect">
            <a:avLst/>
          </a:prstGeom>
          <a:noFill/>
          <a:ln>
            <a:noFill/>
          </a:ln>
        </p:spPr>
        <p:txBody>
          <a:bodyPr spcFirstLastPara="1" wrap="square" lIns="91425" tIns="91425" rIns="91425" bIns="91425" anchor="b" anchorCtr="0"/>
          <a:lstStyle>
            <a:lvl1pPr lvl="0" rtl="0">
              <a:spcBef>
                <a:spcPts val="0"/>
              </a:spcBef>
              <a:spcAft>
                <a:spcPts val="0"/>
              </a:spcAft>
              <a:buClr>
                <a:srgbClr val="089B9B"/>
              </a:buClr>
              <a:buSzPts val="2400"/>
              <a:buFont typeface="Proxima Nova"/>
              <a:buNone/>
              <a:defRPr sz="2400">
                <a:solidFill>
                  <a:srgbClr val="089B9B"/>
                </a:solidFill>
                <a:latin typeface="Proxima Nova"/>
                <a:ea typeface="Proxima Nova"/>
                <a:cs typeface="Proxima Nova"/>
                <a:sym typeface="Proxima Nova"/>
              </a:defRPr>
            </a:lvl1pPr>
            <a:lvl2pPr lvl="1"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2pPr>
            <a:lvl3pPr lvl="2"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3pPr>
            <a:lvl4pPr lvl="3"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4pPr>
            <a:lvl5pPr lvl="4"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5pPr>
            <a:lvl6pPr lvl="5"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6pPr>
            <a:lvl7pPr lvl="6"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7pPr>
            <a:lvl8pPr lvl="7"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8pPr>
            <a:lvl9pPr lvl="8" rtl="0">
              <a:spcBef>
                <a:spcPts val="0"/>
              </a:spcBef>
              <a:spcAft>
                <a:spcPts val="0"/>
              </a:spcAft>
              <a:buClr>
                <a:srgbClr val="0DB7C4"/>
              </a:buClr>
              <a:buSzPts val="2400"/>
              <a:buFont typeface="Proxima Nova"/>
              <a:buNone/>
              <a:defRPr sz="2400">
                <a:solidFill>
                  <a:srgbClr val="0DB7C4"/>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844425" y="902725"/>
            <a:ext cx="5169000" cy="4023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89B9B"/>
              </a:buClr>
              <a:buSzPts val="3000"/>
              <a:buFont typeface="Proxima Nova"/>
              <a:buChar char="▹"/>
              <a:defRPr sz="3000">
                <a:solidFill>
                  <a:srgbClr val="415665"/>
                </a:solidFill>
                <a:latin typeface="Proxima Nova"/>
                <a:ea typeface="Proxima Nova"/>
                <a:cs typeface="Proxima Nova"/>
                <a:sym typeface="Proxima Nova"/>
              </a:defRPr>
            </a:lvl1pPr>
            <a:lvl2pPr marL="914400" lvl="1"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2pPr>
            <a:lvl3pPr marL="1371600" lvl="2" indent="-381000">
              <a:spcBef>
                <a:spcPts val="0"/>
              </a:spcBef>
              <a:spcAft>
                <a:spcPts val="0"/>
              </a:spcAft>
              <a:buClr>
                <a:srgbClr val="089B9B"/>
              </a:buClr>
              <a:buSzPts val="2400"/>
              <a:buFont typeface="Proxima Nova"/>
              <a:buChar char="⬩"/>
              <a:defRPr sz="2400">
                <a:solidFill>
                  <a:srgbClr val="415665"/>
                </a:solidFill>
                <a:latin typeface="Proxima Nova"/>
                <a:ea typeface="Proxima Nova"/>
                <a:cs typeface="Proxima Nova"/>
                <a:sym typeface="Proxima Nova"/>
              </a:defRPr>
            </a:lvl3pPr>
            <a:lvl4pPr marL="1828800" lvl="3"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4pPr>
            <a:lvl5pPr marL="2286000" lvl="4"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5pPr>
            <a:lvl6pPr marL="2743200" lvl="5"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6pPr>
            <a:lvl7pPr marL="3200400" lvl="6"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7pPr>
            <a:lvl8pPr marL="3657600" lvl="7"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8pPr>
            <a:lvl9pPr marL="4114800" lvl="8" indent="-342900">
              <a:spcBef>
                <a:spcPts val="0"/>
              </a:spcBef>
              <a:spcAft>
                <a:spcPts val="0"/>
              </a:spcAft>
              <a:buClr>
                <a:srgbClr val="089B9B"/>
              </a:buClr>
              <a:buSzPts val="1800"/>
              <a:buFont typeface="Proxima Nova"/>
              <a:buChar char="■"/>
              <a:defRPr sz="1800">
                <a:solidFill>
                  <a:srgbClr val="415665"/>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0A59B06E-F4B5-CC43-981C-7ED0F56EFCD6}"/>
              </a:ext>
            </a:extLst>
          </p:cNvPr>
          <p:cNvSpPr>
            <a:spLocks noGrp="1"/>
          </p:cNvSpPr>
          <p:nvPr>
            <p:ph type="title"/>
          </p:nvPr>
        </p:nvSpPr>
        <p:spPr>
          <a:xfrm>
            <a:off x="583266" y="5192"/>
            <a:ext cx="8024517" cy="994200"/>
          </a:xfrm>
        </p:spPr>
        <p:txBody>
          <a:bodyPr/>
          <a:lstStyle/>
          <a:p>
            <a:pPr algn="ctr"/>
            <a:r>
              <a:rPr lang="en-US" sz="1800" dirty="0" smtClean="0"/>
              <a:t>This review discusses the effects of</a:t>
            </a:r>
            <a:r>
              <a:rPr lang="en-US" sz="1800" dirty="0" smtClean="0"/>
              <a:t> alcohol </a:t>
            </a:r>
            <a:r>
              <a:rPr lang="en-US" sz="1800" dirty="0" smtClean="0"/>
              <a:t>and cannabis; either in combination, or as substitution for one another.</a:t>
            </a:r>
            <a:endParaRPr lang="en-US" sz="1800" dirty="0"/>
          </a:p>
        </p:txBody>
      </p:sp>
      <p:sp>
        <p:nvSpPr>
          <p:cNvPr id="6"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1B26D7C5-B06A-9541-AEC2-B2F2FEE9DA94}"/>
              </a:ext>
            </a:extLst>
          </p:cNvPr>
          <p:cNvSpPr>
            <a:spLocks noGrp="1"/>
          </p:cNvSpPr>
          <p:nvPr>
            <p:ph type="body" idx="1"/>
          </p:nvPr>
        </p:nvSpPr>
        <p:spPr>
          <a:xfrm>
            <a:off x="583266" y="3595991"/>
            <a:ext cx="8024517" cy="881942"/>
          </a:xfrm>
        </p:spPr>
        <p:txBody>
          <a:bodyPr/>
          <a:lstStyle/>
          <a:p>
            <a:pPr marL="95250" indent="0" algn="ctr">
              <a:buNone/>
            </a:pPr>
            <a:r>
              <a:rPr lang="en-US" sz="1800" dirty="0" smtClean="0"/>
              <a:t>There have been a number of studies</a:t>
            </a:r>
            <a:r>
              <a:rPr lang="en-US" sz="1800" dirty="0" smtClean="0"/>
              <a:t> </a:t>
            </a:r>
            <a:r>
              <a:rPr lang="en-US" sz="1800" dirty="0" smtClean="0"/>
              <a:t>looking at the </a:t>
            </a:r>
            <a:r>
              <a:rPr lang="en-US" sz="1800" dirty="0" smtClean="0"/>
              <a:t>use alcohol and cannabis as substitutes for one another or in combination, which may have important to understand as cannabis </a:t>
            </a:r>
            <a:r>
              <a:rPr lang="en-US" sz="1800" dirty="0" smtClean="0"/>
              <a:t>becomes more widely available and </a:t>
            </a:r>
            <a:r>
              <a:rPr lang="en-US" sz="1800" dirty="0" smtClean="0"/>
              <a:t>new policies are </a:t>
            </a:r>
            <a:r>
              <a:rPr lang="en-US" sz="1800" dirty="0" smtClean="0"/>
              <a:t>implemented</a:t>
            </a:r>
            <a:r>
              <a:rPr lang="en-US" sz="1800" dirty="0" smtClean="0"/>
              <a:t>.</a:t>
            </a:r>
            <a:r>
              <a:rPr lang="en-US" sz="1800" dirty="0" smtClean="0"/>
              <a:t> </a:t>
            </a:r>
            <a:endParaRPr lang="en-US" sz="1700" dirty="0"/>
          </a:p>
        </p:txBody>
      </p:sp>
      <p:pic>
        <p:nvPicPr>
          <p:cNvPr id="7" name="Picture 6">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7067D6E-0127-E148-B4AA-3D35D474DE6B}"/>
              </a:ext>
            </a:extLst>
          </p:cNvPr>
          <p:cNvPicPr>
            <a:picLocks noChangeAspect="1"/>
          </p:cNvPicPr>
          <p:nvPr/>
        </p:nvPicPr>
        <p:blipFill>
          <a:blip r:embed="rId2"/>
          <a:stretch>
            <a:fillRect/>
          </a:stretch>
        </p:blipFill>
        <p:spPr>
          <a:xfrm>
            <a:off x="0" y="4456578"/>
            <a:ext cx="1656246" cy="686922"/>
          </a:xfrm>
          <a:prstGeom prst="rect">
            <a:avLst/>
          </a:prstGeom>
        </p:spPr>
      </p:pic>
      <p:pic>
        <p:nvPicPr>
          <p:cNvPr id="9" name="Picture 8" descr="Screen Shot 2020-07-20 at 3.42.29 PM.png"/>
          <p:cNvPicPr>
            <a:picLocks noChangeAspect="1"/>
          </p:cNvPicPr>
          <p:nvPr/>
        </p:nvPicPr>
        <p:blipFill>
          <a:blip r:embed="rId3"/>
          <a:stretch>
            <a:fillRect/>
          </a:stretch>
        </p:blipFill>
        <p:spPr>
          <a:xfrm>
            <a:off x="1006601" y="999392"/>
            <a:ext cx="7290802" cy="2559375"/>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589596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a:xfrm>
            <a:off x="628650" y="0"/>
            <a:ext cx="7886700" cy="994200"/>
          </a:xfrm>
        </p:spPr>
        <p:txBody>
          <a:bodyPr/>
          <a:lstStyle/>
          <a:p>
            <a:r>
              <a:rPr lang="en-US" dirty="0"/>
              <a:t>Main point:</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470370" y="1097677"/>
            <a:ext cx="8325556" cy="3060393"/>
          </a:xfrm>
        </p:spPr>
        <p:txBody>
          <a:bodyPr/>
          <a:lstStyle/>
          <a:p>
            <a:r>
              <a:rPr lang="en-US" sz="2000" dirty="0" smtClean="0"/>
              <a:t>The question of whether or not the effects of alcohol complement or substitute for the effects of cannabis,</a:t>
            </a:r>
            <a:r>
              <a:rPr lang="en-US" sz="2000" dirty="0" smtClean="0"/>
              <a:t> continues to be studied and it </a:t>
            </a:r>
            <a:r>
              <a:rPr lang="en-US" sz="2000" dirty="0" smtClean="0"/>
              <a:t>is important to consider the potential for spill-over effects</a:t>
            </a:r>
            <a:r>
              <a:rPr lang="en-US" sz="2000" dirty="0" smtClean="0"/>
              <a:t> between these substances as </a:t>
            </a:r>
            <a:r>
              <a:rPr lang="en-US" sz="2000" dirty="0" smtClean="0"/>
              <a:t>cannabis policy </a:t>
            </a:r>
            <a:r>
              <a:rPr lang="en-US" sz="2000" dirty="0" smtClean="0"/>
              <a:t>changes. </a:t>
            </a:r>
          </a:p>
          <a:p>
            <a:r>
              <a:rPr lang="en-US" sz="2000" dirty="0" smtClean="0"/>
              <a:t>Some </a:t>
            </a:r>
            <a:r>
              <a:rPr lang="en-US" sz="2000" dirty="0" smtClean="0"/>
              <a:t>previous reviews have found that legalization of cannabis leads to increased use of cannabis in combination with other substances.</a:t>
            </a:r>
            <a:r>
              <a:rPr lang="en-US" sz="2000" dirty="0" smtClean="0"/>
              <a:t> </a:t>
            </a:r>
          </a:p>
          <a:p>
            <a:r>
              <a:rPr lang="en-US" sz="2000" dirty="0" smtClean="0"/>
              <a:t>Alcohol has long been recognized as a substance with the potential for significant harm, therefore it is important to understand the potential effects of cannabis use in combination with alcohol. </a:t>
            </a:r>
            <a:endParaRPr lang="en-US" sz="2000" dirty="0" smtClean="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2B25063-3BB0-4749-9663-36A5A794E36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600239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169334" y="1053634"/>
            <a:ext cx="8852370" cy="3739707"/>
          </a:xfrm>
        </p:spPr>
        <p:txBody>
          <a:bodyPr/>
          <a:lstStyle/>
          <a:p>
            <a:r>
              <a:rPr lang="en-US" sz="1500" dirty="0" smtClean="0"/>
              <a:t>This</a:t>
            </a:r>
            <a:r>
              <a:rPr lang="en-US" sz="1500" dirty="0" smtClean="0"/>
              <a:t> report reviews previous </a:t>
            </a:r>
            <a:r>
              <a:rPr lang="en-US" sz="1500" dirty="0" smtClean="0"/>
              <a:t>literature</a:t>
            </a:r>
            <a:r>
              <a:rPr lang="en-US" sz="1500" dirty="0" smtClean="0"/>
              <a:t> and </a:t>
            </a:r>
            <a:r>
              <a:rPr lang="en-US" sz="1500" dirty="0" smtClean="0"/>
              <a:t>includes new data from animal studies.</a:t>
            </a:r>
            <a:r>
              <a:rPr lang="en-US" sz="1500" dirty="0" smtClean="0"/>
              <a:t> </a:t>
            </a:r>
          </a:p>
          <a:p>
            <a:r>
              <a:rPr lang="en-US" sz="1500" dirty="0" smtClean="0"/>
              <a:t>65 </a:t>
            </a:r>
            <a:r>
              <a:rPr lang="en-US" sz="1500" dirty="0" smtClean="0"/>
              <a:t>articles were included in this review; 64 of which were studies in humans and one reported a study in animals.</a:t>
            </a:r>
            <a:r>
              <a:rPr lang="en-US" sz="1500" dirty="0" smtClean="0"/>
              <a:t> </a:t>
            </a:r>
          </a:p>
          <a:p>
            <a:r>
              <a:rPr lang="en-US" sz="1500" dirty="0" smtClean="0"/>
              <a:t>The </a:t>
            </a:r>
            <a:r>
              <a:rPr lang="en-US" sz="1500" dirty="0" smtClean="0"/>
              <a:t>analysis of these articles evaluated findings in several categories, including patterns of use, substitution practices, substance use disorders, policy evaluation and animal studies.</a:t>
            </a:r>
            <a:r>
              <a:rPr lang="en-US" sz="1500" dirty="0" smtClean="0"/>
              <a:t> </a:t>
            </a:r>
          </a:p>
          <a:p>
            <a:r>
              <a:rPr lang="en-US" sz="1500" dirty="0" smtClean="0"/>
              <a:t>This </a:t>
            </a:r>
            <a:r>
              <a:rPr lang="en-US" sz="1500" dirty="0" smtClean="0"/>
              <a:t>review assessed studies cannabis and alcohol use with the primary goal of evaluating evidence of people substituting one substance for the other or complementary (combined) use of the two.</a:t>
            </a:r>
            <a:r>
              <a:rPr lang="en-US" sz="1500" dirty="0" smtClean="0"/>
              <a:t> </a:t>
            </a:r>
          </a:p>
          <a:p>
            <a:pPr lvl="0"/>
            <a:r>
              <a:rPr lang="en-US" sz="1500" dirty="0" smtClean="0"/>
              <a:t>30 studies found evidence for substituting one substance for the other</a:t>
            </a:r>
          </a:p>
          <a:p>
            <a:pPr lvl="0"/>
            <a:r>
              <a:rPr lang="en-US" sz="1500" dirty="0" smtClean="0"/>
              <a:t>17 studies found evidence of complementary use of the two</a:t>
            </a:r>
          </a:p>
          <a:p>
            <a:pPr lvl="0"/>
            <a:r>
              <a:rPr lang="en-US" sz="1500" dirty="0" smtClean="0"/>
              <a:t>14 did not find evidence for either substitution or </a:t>
            </a:r>
            <a:r>
              <a:rPr lang="en-US" sz="1500" dirty="0" err="1" smtClean="0"/>
              <a:t>complementarity</a:t>
            </a:r>
            <a:endParaRPr lang="en-US" sz="1500" dirty="0" smtClean="0"/>
          </a:p>
          <a:p>
            <a:pPr lvl="0"/>
            <a:r>
              <a:rPr lang="en-US" sz="1500" dirty="0" smtClean="0"/>
              <a:t>Four studies found evidence for both substitution and complementary use</a:t>
            </a:r>
          </a:p>
          <a:p>
            <a:endParaRPr lang="en-US" sz="1500" dirty="0" smtClean="0"/>
          </a:p>
          <a:p>
            <a:pPr lvl="0"/>
            <a:endParaRPr lang="en-US" sz="1500" dirty="0" smtClean="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02797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141112" y="982805"/>
            <a:ext cx="8871185" cy="3739707"/>
          </a:xfrm>
        </p:spPr>
        <p:txBody>
          <a:bodyPr/>
          <a:lstStyle/>
          <a:p>
            <a:pPr lvl="0"/>
            <a:r>
              <a:rPr lang="en-US" sz="1500" dirty="0" smtClean="0"/>
              <a:t>Studies looking at </a:t>
            </a:r>
            <a:r>
              <a:rPr lang="en-US" sz="1500" dirty="0" smtClean="0"/>
              <a:t>the impact of legal policy found</a:t>
            </a:r>
            <a:r>
              <a:rPr lang="en-US" sz="1500" dirty="0" smtClean="0"/>
              <a:t> increased </a:t>
            </a:r>
            <a:r>
              <a:rPr lang="en-US" sz="1500" dirty="0" smtClean="0"/>
              <a:t>legal drinking age</a:t>
            </a:r>
            <a:r>
              <a:rPr lang="en-US" sz="1500" dirty="0" smtClean="0"/>
              <a:t> associated </a:t>
            </a:r>
            <a:r>
              <a:rPr lang="en-US" sz="1500" dirty="0" smtClean="0"/>
              <a:t>with decreased alcohol use but increased cannabis use. Separately, turning 21 </a:t>
            </a:r>
            <a:r>
              <a:rPr lang="en-US" sz="1500" dirty="0" smtClean="0"/>
              <a:t>(and able </a:t>
            </a:r>
            <a:r>
              <a:rPr lang="en-US" sz="1500" dirty="0" smtClean="0"/>
              <a:t>to legally purchase alcohol) was linked to decreased cannabis use but increased alcohol use</a:t>
            </a:r>
          </a:p>
          <a:p>
            <a:pPr lvl="0"/>
            <a:r>
              <a:rPr lang="en-US" sz="1500" dirty="0" smtClean="0"/>
              <a:t>Differences between complementary and substitution use appear to vary by age, as studies in different age cohorts report different findings</a:t>
            </a:r>
          </a:p>
          <a:p>
            <a:pPr lvl="0"/>
            <a:r>
              <a:rPr lang="en-US" sz="1500" dirty="0" smtClean="0"/>
              <a:t>Among former alcoholics or light drinkers, studies found increased alcohol consumption when these people abstained from cannabis use. One study found that recovering alcoholics were more likely to relapse when using cannabis</a:t>
            </a:r>
          </a:p>
          <a:p>
            <a:pPr lvl="0"/>
            <a:r>
              <a:rPr lang="en-US" sz="1500" dirty="0" smtClean="0"/>
              <a:t>Studies looking at the impact of decriminalization on substitution found different results, depending on the population being studied</a:t>
            </a:r>
          </a:p>
          <a:p>
            <a:pPr lvl="0"/>
            <a:r>
              <a:rPr lang="en-US" sz="1500" dirty="0" smtClean="0"/>
              <a:t>Some studies show that increasing the price of </a:t>
            </a:r>
            <a:r>
              <a:rPr lang="en-US" sz="1500" dirty="0" smtClean="0"/>
              <a:t>alcohol reduces </a:t>
            </a:r>
            <a:r>
              <a:rPr lang="en-US" sz="1500" dirty="0" smtClean="0"/>
              <a:t>both alcohol and cannabis use in adolescents</a:t>
            </a:r>
          </a:p>
          <a:p>
            <a:pPr lvl="0"/>
            <a:r>
              <a:rPr lang="en-US" sz="1500" dirty="0" smtClean="0"/>
              <a:t>One animal study </a:t>
            </a:r>
            <a:r>
              <a:rPr lang="en-US" sz="1500" dirty="0" smtClean="0"/>
              <a:t>suggested </a:t>
            </a:r>
            <a:r>
              <a:rPr lang="en-US" sz="1500" dirty="0" err="1" smtClean="0"/>
              <a:t>cannabinoids</a:t>
            </a:r>
            <a:r>
              <a:rPr lang="en-US" sz="1500" dirty="0" smtClean="0"/>
              <a:t> might have potential </a:t>
            </a:r>
            <a:r>
              <a:rPr lang="en-US" sz="1500" dirty="0" smtClean="0"/>
              <a:t>use in treating alcohol </a:t>
            </a:r>
            <a:r>
              <a:rPr lang="en-US" sz="1500" dirty="0" smtClean="0"/>
              <a:t>use disorders</a:t>
            </a:r>
            <a:endParaRPr lang="en-US" sz="1500" dirty="0"/>
          </a:p>
        </p:txBody>
      </p:sp>
      <p:pic>
        <p:nvPicPr>
          <p:cNvPr id="4" name="Picture 3">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D439C5CB-6170-9E49-9D26-143B65E9EB40}"/>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402797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F342AF07-F9A7-6246-9230-EB181C39E88D}"/>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7AC4CB7A-0D11-1F47-9F27-3E8E0BB5FD67}"/>
              </a:ext>
            </a:extLst>
          </p:cNvPr>
          <p:cNvSpPr>
            <a:spLocks noGrp="1"/>
          </p:cNvSpPr>
          <p:nvPr>
            <p:ph type="body" idx="1"/>
          </p:nvPr>
        </p:nvSpPr>
        <p:spPr>
          <a:xfrm>
            <a:off x="818444" y="1072882"/>
            <a:ext cx="7696906" cy="3430732"/>
          </a:xfrm>
        </p:spPr>
        <p:txBody>
          <a:bodyPr/>
          <a:lstStyle/>
          <a:p>
            <a:r>
              <a:rPr lang="en-US" sz="1800" dirty="0" smtClean="0"/>
              <a:t>This analysis finds mixed support for substitution and complementary use of alcohol and </a:t>
            </a:r>
            <a:r>
              <a:rPr lang="en-US" sz="1800" dirty="0" smtClean="0"/>
              <a:t>cannabis, however </a:t>
            </a:r>
            <a:r>
              <a:rPr lang="en-US" sz="1800" dirty="0" smtClean="0"/>
              <a:t>it finds stronger support for </a:t>
            </a:r>
            <a:r>
              <a:rPr lang="en-US" sz="1800" dirty="0" smtClean="0"/>
              <a:t>substitution</a:t>
            </a:r>
          </a:p>
          <a:p>
            <a:r>
              <a:rPr lang="en-US" sz="1800" dirty="0" smtClean="0"/>
              <a:t>H</a:t>
            </a:r>
            <a:r>
              <a:rPr lang="en-US" sz="1800" dirty="0" smtClean="0"/>
              <a:t>owever </a:t>
            </a:r>
            <a:r>
              <a:rPr lang="en-US" sz="1800" dirty="0" smtClean="0"/>
              <a:t>this may be a result of bias in the studies, as most were conducted with the goal of researching substitution in the context of policy </a:t>
            </a:r>
            <a:r>
              <a:rPr lang="en-US" sz="1800" dirty="0" smtClean="0"/>
              <a:t>changes.</a:t>
            </a:r>
          </a:p>
          <a:p>
            <a:pPr lvl="0"/>
            <a:r>
              <a:rPr lang="en-US" sz="1800" dirty="0" smtClean="0"/>
              <a:t>This </a:t>
            </a:r>
            <a:r>
              <a:rPr lang="en-US" sz="1800" dirty="0" smtClean="0"/>
              <a:t>study does not tell us much about the preference of users for substitution or complementary use, in the absence of a policy change to drive their decision.</a:t>
            </a:r>
            <a:endParaRPr lang="en-US" sz="1800" smtClean="0"/>
          </a:p>
          <a:p>
            <a:pPr lvl="0"/>
            <a:r>
              <a:rPr lang="en-US" sz="1800" smtClean="0"/>
              <a:t>This </a:t>
            </a:r>
            <a:r>
              <a:rPr lang="en-US" sz="1800" smtClean="0"/>
              <a:t>study highlights areas where were need more research, particularly as related to the more recent, and rapid, changes in cannabis policy</a:t>
            </a:r>
          </a:p>
          <a:p>
            <a:endParaRPr lang="en-US" sz="1800" dirty="0"/>
          </a:p>
        </p:txBody>
      </p:sp>
      <p:pic>
        <p:nvPicPr>
          <p:cNvPr id="5" name="Picture 4">
            <a:extLst>
              <a:ext uri="{FF2B5EF4-FFF2-40B4-BE49-F238E27FC236}">
                <a16:creationId xmlns:a="http://schemas.openxmlformats.org/drawingml/2006/main" xmlns:r="http://schemas.openxmlformats.org/officeDocument/2006/relationships" xmlns:p="http://schemas.openxmlformats.org/presentationml/2006/main" xmlns="" xmlns:a16="http://schemas.microsoft.com/office/drawing/2014/main" xmlns:mv="urn:schemas-microsoft-com:mac:vml" xmlns:mc="http://schemas.openxmlformats.org/markup-compatibility/2006" id="{A496D6ED-0A49-0F44-B2DE-6ACD0DE66D05}"/>
              </a:ext>
            </a:extLst>
          </p:cNvPr>
          <p:cNvPicPr>
            <a:picLocks noChangeAspect="1"/>
          </p:cNvPicPr>
          <p:nvPr/>
        </p:nvPicPr>
        <p:blipFill>
          <a:blip r:embed="rId2"/>
          <a:stretch>
            <a:fillRect/>
          </a:stretch>
        </p:blipFill>
        <p:spPr>
          <a:xfrm>
            <a:off x="0" y="4456578"/>
            <a:ext cx="1656246" cy="68692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40439370"/>
      </p:ext>
    </p:extLst>
  </p:cSld>
  <p:clrMapOvr>
    <a:masterClrMapping/>
  </p:clrMapOvr>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4086</TotalTime>
  <Words>563</Words>
  <Application>Microsoft Macintosh PowerPoint</Application>
  <PresentationFormat>On-screen Show (16:9)</PresentationFormat>
  <Paragraphs>27</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Cerimon template</vt:lpstr>
      <vt:lpstr>This review discusses the effects of alcohol and cannabis; either in combination, or as substitution for one another.</vt:lpstr>
      <vt:lpstr>Main point:</vt:lpstr>
      <vt:lpstr>Results:</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Results LLC</dc:title>
  <cp:lastModifiedBy>k</cp:lastModifiedBy>
  <cp:revision>127</cp:revision>
  <dcterms:created xsi:type="dcterms:W3CDTF">2020-07-20T19:40:05Z</dcterms:created>
  <dcterms:modified xsi:type="dcterms:W3CDTF">2020-07-20T20:11:34Z</dcterms:modified>
</cp:coreProperties>
</file>