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85" autoAdjust="0"/>
    <p:restoredTop sz="95037"/>
  </p:normalViewPr>
  <p:slideViewPr>
    <p:cSldViewPr snapToGrid="0" snapToObjects="1">
      <p:cViewPr varScale="1">
        <p:scale>
          <a:sx n="135" d="100"/>
          <a:sy n="135" d="100"/>
        </p:scale>
        <p:origin x="-112" y="-5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-32436"/>
            <a:ext cx="7886700" cy="994200"/>
          </a:xfrm>
        </p:spPr>
        <p:txBody>
          <a:bodyPr/>
          <a:lstStyle/>
          <a:p>
            <a:pPr algn="ctr"/>
            <a:r>
              <a:rPr lang="en-US" sz="2400" dirty="0" smtClean="0"/>
              <a:t>CBD </a:t>
            </a:r>
            <a:r>
              <a:rPr lang="en-US" sz="2400" dirty="0" smtClean="0"/>
              <a:t>shows promise in treating </a:t>
            </a:r>
            <a:r>
              <a:rPr lang="en-US" sz="2400" dirty="0" err="1" smtClean="0"/>
              <a:t>glioma</a:t>
            </a:r>
            <a:r>
              <a:rPr lang="en-US" sz="2400" dirty="0" smtClean="0"/>
              <a:t>-related epilepsy</a:t>
            </a:r>
            <a:endParaRPr lang="en-US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170" y="3560299"/>
            <a:ext cx="7886700" cy="896279"/>
          </a:xfrm>
        </p:spPr>
        <p:txBody>
          <a:bodyPr/>
          <a:lstStyle/>
          <a:p>
            <a:pPr marL="95250" indent="0" algn="ctr">
              <a:buNone/>
            </a:pPr>
            <a:r>
              <a:rPr lang="en-US" sz="2000" dirty="0" smtClean="0"/>
              <a:t>This report details a case study of a patient with recurrent </a:t>
            </a:r>
            <a:r>
              <a:rPr lang="en-US" sz="2000" dirty="0" err="1" smtClean="0"/>
              <a:t>glioma</a:t>
            </a:r>
            <a:r>
              <a:rPr lang="en-US" sz="2000" dirty="0" smtClean="0"/>
              <a:t> whose seizures persisted despite multiple anti-epileptic treatments, but were significantly improved with CBD use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8" name="Picture 7" descr="Screen Shot 2019-12-30 at 6.20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70" y="1189685"/>
            <a:ext cx="7746200" cy="20304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94200"/>
            <a:ext cx="7886700" cy="3263400"/>
          </a:xfrm>
        </p:spPr>
        <p:txBody>
          <a:bodyPr/>
          <a:lstStyle/>
          <a:p>
            <a:r>
              <a:rPr lang="en-US" dirty="0" err="1" smtClean="0"/>
              <a:t>Glioma</a:t>
            </a:r>
            <a:r>
              <a:rPr lang="en-US" dirty="0" smtClean="0"/>
              <a:t>-related epilepsy can be difficult to treat and can have a significant negative impact on patients’ quality of life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</a:t>
            </a:r>
            <a:r>
              <a:rPr lang="en-US" dirty="0" smtClean="0"/>
              <a:t>eizure </a:t>
            </a:r>
            <a:r>
              <a:rPr lang="en-US" dirty="0" smtClean="0"/>
              <a:t>control in CNS tumors</a:t>
            </a:r>
            <a:r>
              <a:rPr lang="en-US" dirty="0" smtClean="0"/>
              <a:t> is generally a </a:t>
            </a:r>
            <a:r>
              <a:rPr lang="en-US" dirty="0" smtClean="0"/>
              <a:t>combination of tumor control (e.g. via surgery, chemotherapy, and radiation therapy) and medical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Anti-epileptic treatments are </a:t>
            </a:r>
            <a:r>
              <a:rPr lang="en-US" dirty="0" smtClean="0"/>
              <a:t>often unsuccessful in completely controlling </a:t>
            </a:r>
            <a:r>
              <a:rPr lang="en-US" dirty="0" smtClean="0"/>
              <a:t>seizures </a:t>
            </a:r>
          </a:p>
          <a:p>
            <a:r>
              <a:rPr lang="en-US" dirty="0" smtClean="0"/>
              <a:t>Interest </a:t>
            </a:r>
            <a:r>
              <a:rPr lang="en-US" dirty="0" smtClean="0"/>
              <a:t>has been increasing in using medicinal cannabis, </a:t>
            </a:r>
            <a:r>
              <a:rPr lang="en-US" dirty="0" err="1" smtClean="0"/>
              <a:t>cannabidiol</a:t>
            </a:r>
            <a:r>
              <a:rPr lang="en-US" dirty="0" smtClean="0"/>
              <a:t> (CBD), as an anti-epileptic treatment strategy, and this may help with seizure control in </a:t>
            </a:r>
            <a:r>
              <a:rPr lang="en-US" dirty="0" err="1" smtClean="0"/>
              <a:t>glioma</a:t>
            </a:r>
            <a:r>
              <a:rPr lang="en-US" dirty="0" smtClean="0"/>
              <a:t> patients. </a:t>
            </a:r>
            <a:endParaRPr lang="en-US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399" y="973404"/>
            <a:ext cx="8464785" cy="3974516"/>
          </a:xfrm>
        </p:spPr>
        <p:txBody>
          <a:bodyPr/>
          <a:lstStyle/>
          <a:p>
            <a:r>
              <a:rPr lang="en-US" sz="1600" dirty="0" smtClean="0"/>
              <a:t>32 </a:t>
            </a:r>
            <a:r>
              <a:rPr lang="en-US" sz="1600" dirty="0" smtClean="0"/>
              <a:t>year old woman</a:t>
            </a:r>
            <a:r>
              <a:rPr lang="en-US" sz="1600" dirty="0" smtClean="0"/>
              <a:t> diagnosed </a:t>
            </a:r>
            <a:r>
              <a:rPr lang="en-US" sz="1600" dirty="0" smtClean="0"/>
              <a:t>with right frontal grade 2 </a:t>
            </a:r>
            <a:r>
              <a:rPr lang="en-US" sz="1600" dirty="0" err="1" smtClean="0"/>
              <a:t>oligodendroglioma</a:t>
            </a:r>
            <a:r>
              <a:rPr lang="en-US" sz="1600" dirty="0" smtClean="0"/>
              <a:t> in </a:t>
            </a:r>
            <a:r>
              <a:rPr lang="en-US" sz="1600" dirty="0" smtClean="0"/>
              <a:t>2010, which tumor </a:t>
            </a:r>
            <a:r>
              <a:rPr lang="en-US" sz="1600" dirty="0" smtClean="0"/>
              <a:t>progressed to an inoperable stage in 2016.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S</a:t>
            </a:r>
            <a:r>
              <a:rPr lang="en-US" sz="1600" dirty="0" smtClean="0"/>
              <a:t>ymptoms </a:t>
            </a:r>
            <a:r>
              <a:rPr lang="en-US" sz="1600" dirty="0" smtClean="0"/>
              <a:t>started as focal sensory seizures that became increasingly resistant to treatment and ultimately progressed to focal motor seizures.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M</a:t>
            </a:r>
            <a:r>
              <a:rPr lang="en-US" sz="1600" dirty="0" smtClean="0"/>
              <a:t>ultiple </a:t>
            </a:r>
            <a:r>
              <a:rPr lang="en-US" sz="1600" dirty="0" smtClean="0"/>
              <a:t>anti-epileptic medications</a:t>
            </a:r>
            <a:r>
              <a:rPr lang="en-US" sz="1600" dirty="0" smtClean="0"/>
              <a:t> </a:t>
            </a:r>
            <a:r>
              <a:rPr lang="en-US" sz="1600" dirty="0" smtClean="0"/>
              <a:t>f</a:t>
            </a:r>
            <a:r>
              <a:rPr lang="en-US" sz="1600" dirty="0" smtClean="0"/>
              <a:t>ailed </a:t>
            </a:r>
            <a:r>
              <a:rPr lang="en-US" sz="1600" dirty="0" smtClean="0"/>
              <a:t>to control her multiple daily seizures and dose increases were often limited by side effects.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S</a:t>
            </a:r>
            <a:r>
              <a:rPr lang="en-US" sz="1600" dirty="0" smtClean="0"/>
              <a:t>he </a:t>
            </a:r>
            <a:r>
              <a:rPr lang="en-US" sz="1600" dirty="0" smtClean="0"/>
              <a:t>experienced 10 or more seizures daily, despite taking multiple anti-</a:t>
            </a:r>
            <a:r>
              <a:rPr lang="en-US" sz="1600" dirty="0" smtClean="0"/>
              <a:t>epileptics until CBD </a:t>
            </a:r>
            <a:r>
              <a:rPr lang="en-US" sz="1600" dirty="0" smtClean="0"/>
              <a:t>was added to her treatment </a:t>
            </a:r>
            <a:r>
              <a:rPr lang="en-US" sz="1600" dirty="0" smtClean="0"/>
              <a:t>regimen </a:t>
            </a:r>
          </a:p>
          <a:p>
            <a:r>
              <a:rPr lang="en-US" sz="1600" dirty="0" smtClean="0"/>
              <a:t>S</a:t>
            </a:r>
            <a:r>
              <a:rPr lang="en-US" sz="1600" dirty="0" smtClean="0"/>
              <a:t>eizures </a:t>
            </a:r>
            <a:r>
              <a:rPr lang="en-US" sz="1600" dirty="0" smtClean="0"/>
              <a:t>reduced to an average of 1 or fewer</a:t>
            </a:r>
            <a:r>
              <a:rPr lang="en-US" sz="1600" dirty="0" smtClean="0"/>
              <a:t> daily within </a:t>
            </a:r>
            <a:r>
              <a:rPr lang="en-US" sz="1600" dirty="0" smtClean="0"/>
              <a:t>two weeks of starting </a:t>
            </a:r>
            <a:r>
              <a:rPr lang="en-US" sz="1600" dirty="0" smtClean="0"/>
              <a:t>CBD </a:t>
            </a:r>
          </a:p>
          <a:p>
            <a:r>
              <a:rPr lang="en-US" sz="1600" dirty="0" smtClean="0"/>
              <a:t>Dosage: 750 </a:t>
            </a:r>
            <a:r>
              <a:rPr lang="en-US" sz="1600" dirty="0" smtClean="0"/>
              <a:t>mg of CBD, twice </a:t>
            </a:r>
            <a:r>
              <a:rPr lang="en-US" sz="1600" dirty="0" smtClean="0"/>
              <a:t>daily, </a:t>
            </a:r>
            <a:r>
              <a:rPr lang="en-US" sz="1600" dirty="0" smtClean="0"/>
              <a:t>with mild fatigue as the only adverse side effect.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During CBD treatment, </a:t>
            </a:r>
            <a:r>
              <a:rPr lang="en-US" sz="1600" dirty="0" smtClean="0"/>
              <a:t>other anti-epileptic medications were reduced or stopped, and her seizures remained </a:t>
            </a:r>
            <a:r>
              <a:rPr lang="en-US" sz="1600" dirty="0" smtClean="0"/>
              <a:t>controlled</a:t>
            </a:r>
            <a:endParaRPr lang="en-US" sz="16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906" y="1025847"/>
            <a:ext cx="7930444" cy="3263400"/>
          </a:xfrm>
        </p:spPr>
        <p:txBody>
          <a:bodyPr/>
          <a:lstStyle/>
          <a:p>
            <a:r>
              <a:rPr lang="en-US" sz="2000" dirty="0" smtClean="0"/>
              <a:t>This case suggests that CBD may offer significant relief from the seizures in </a:t>
            </a:r>
            <a:r>
              <a:rPr lang="en-US" sz="2000" dirty="0" err="1" smtClean="0"/>
              <a:t>glioma</a:t>
            </a:r>
            <a:r>
              <a:rPr lang="en-US" sz="2000" dirty="0" smtClean="0"/>
              <a:t>-related </a:t>
            </a:r>
            <a:r>
              <a:rPr lang="en-US" sz="2000" dirty="0" smtClean="0"/>
              <a:t>epilepsy</a:t>
            </a:r>
          </a:p>
          <a:p>
            <a:r>
              <a:rPr lang="en-US" sz="2000" dirty="0" smtClean="0"/>
              <a:t>Other </a:t>
            </a:r>
            <a:r>
              <a:rPr lang="en-US" sz="2000" dirty="0" err="1" smtClean="0"/>
              <a:t>sesearch</a:t>
            </a:r>
            <a:r>
              <a:rPr lang="en-US" sz="2000" dirty="0" smtClean="0"/>
              <a:t> suggests that CBD may be beneficial in treating other forms of intractable epilepsy, this work suggests </a:t>
            </a:r>
            <a:r>
              <a:rPr lang="en-US" sz="2000" smtClean="0"/>
              <a:t>that tumor-</a:t>
            </a:r>
            <a:r>
              <a:rPr lang="en-US" sz="2000" dirty="0" smtClean="0"/>
              <a:t>related epilepsy may also benefit from CBD treatment.  </a:t>
            </a:r>
          </a:p>
          <a:p>
            <a:r>
              <a:rPr lang="en-US" sz="2000" dirty="0" smtClean="0"/>
              <a:t>M</a:t>
            </a:r>
            <a:r>
              <a:rPr lang="en-US" sz="2000" dirty="0" smtClean="0"/>
              <a:t>ore </a:t>
            </a:r>
            <a:r>
              <a:rPr lang="en-US" sz="2000" dirty="0" smtClean="0"/>
              <a:t>studies are needed to evaluate CBD as an anti-epileptic in patients with </a:t>
            </a:r>
            <a:r>
              <a:rPr lang="en-US" sz="2000" dirty="0" err="1" smtClean="0"/>
              <a:t>glioma</a:t>
            </a:r>
            <a:r>
              <a:rPr lang="en-US" sz="2000" dirty="0" smtClean="0"/>
              <a:t>-related seizures.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349</Words>
  <Application>Microsoft Macintosh PowerPoint</Application>
  <PresentationFormat>On-screen Show (16:9)</PresentationFormat>
  <Paragraphs>19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Cerimon template</vt:lpstr>
      <vt:lpstr>CBD shows promise in treating glioma-related epilepsy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111</cp:revision>
  <dcterms:created xsi:type="dcterms:W3CDTF">2019-12-30T23:20:20Z</dcterms:created>
  <dcterms:modified xsi:type="dcterms:W3CDTF">2019-12-30T23:40:10Z</dcterms:modified>
</cp:coreProperties>
</file>