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15" y="5192"/>
            <a:ext cx="8485481" cy="994200"/>
          </a:xfrm>
        </p:spPr>
        <p:txBody>
          <a:bodyPr/>
          <a:lstStyle/>
          <a:p>
            <a:pPr algn="ctr"/>
            <a:r>
              <a:rPr lang="en-US" sz="1800" dirty="0" smtClean="0"/>
              <a:t>This study</a:t>
            </a:r>
            <a:r>
              <a:rPr lang="en-US" sz="1800" dirty="0" smtClean="0"/>
              <a:t> provides </a:t>
            </a:r>
            <a:r>
              <a:rPr lang="en-US" sz="1800" dirty="0" smtClean="0"/>
              <a:t>a descriptive analysis of older adults who were early participants in Florida’s cannabis </a:t>
            </a:r>
            <a:r>
              <a:rPr lang="en-US" sz="1800" dirty="0" smtClean="0"/>
              <a:t>program. 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8815" y="3593630"/>
            <a:ext cx="6651037" cy="1312743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1800" dirty="0" smtClean="0"/>
              <a:t>This report </a:t>
            </a:r>
            <a:r>
              <a:rPr lang="en-US" sz="1800" dirty="0" smtClean="0"/>
              <a:t>analyzes treatment and follow-up of older adults prescribed medical cannabis, including </a:t>
            </a:r>
            <a:r>
              <a:rPr lang="en-US" sz="1800" dirty="0" smtClean="0"/>
              <a:t>information on a number of different demographic, medical and health indicators</a:t>
            </a: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9" name="Picture 8" descr="Screen Shot 2020-05-31 at 6.33.55 PM.png"/>
          <p:cNvPicPr>
            <a:picLocks noChangeAspect="1"/>
          </p:cNvPicPr>
          <p:nvPr/>
        </p:nvPicPr>
        <p:blipFill>
          <a:blip r:embed="rId3"/>
          <a:srcRect t="39730"/>
          <a:stretch>
            <a:fillRect/>
          </a:stretch>
        </p:blipFill>
        <p:spPr>
          <a:xfrm>
            <a:off x="684388" y="1486371"/>
            <a:ext cx="7932797" cy="185226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037" y="1097677"/>
            <a:ext cx="7855186" cy="3060393"/>
          </a:xfrm>
        </p:spPr>
        <p:txBody>
          <a:bodyPr/>
          <a:lstStyle/>
          <a:p>
            <a:r>
              <a:rPr lang="en-US" sz="2000" dirty="0" smtClean="0"/>
              <a:t>Cannabis use is increasing throughout the US, and the fastest growing user group is adults aged 50 years or </a:t>
            </a:r>
            <a:r>
              <a:rPr lang="en-US" sz="2000" dirty="0" smtClean="0"/>
              <a:t>older </a:t>
            </a:r>
          </a:p>
          <a:p>
            <a:r>
              <a:rPr lang="en-US" sz="2000" dirty="0" smtClean="0"/>
              <a:t>Patients </a:t>
            </a:r>
            <a:r>
              <a:rPr lang="en-US" sz="2000" dirty="0" smtClean="0"/>
              <a:t>in this older age group tend to be more medically complex than younger </a:t>
            </a:r>
            <a:r>
              <a:rPr lang="en-US" sz="2000" dirty="0" smtClean="0"/>
              <a:t>individuals</a:t>
            </a:r>
          </a:p>
          <a:p>
            <a:r>
              <a:rPr lang="en-US" sz="2000" dirty="0" smtClean="0"/>
              <a:t>We </a:t>
            </a:r>
            <a:r>
              <a:rPr lang="en-US" sz="2000" dirty="0" smtClean="0"/>
              <a:t>don’t know much about the characteristics and outcomes related to cannabis use in older individuals.</a:t>
            </a:r>
            <a:r>
              <a:rPr lang="en-US" sz="2000" dirty="0" smtClean="0"/>
              <a:t> </a:t>
            </a:r>
          </a:p>
          <a:p>
            <a:pPr lvl="0"/>
            <a:r>
              <a:rPr lang="en-US" sz="2000" dirty="0" smtClean="0"/>
              <a:t>This retrospective study analyzed data collected from patients enrolled in a medical cannabis program in Florida; including demographics, clinical history, medical conditions, substance use history, prescription history, and health status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7" y="1006599"/>
            <a:ext cx="8579553" cy="3739707"/>
          </a:xfrm>
        </p:spPr>
        <p:txBody>
          <a:bodyPr/>
          <a:lstStyle/>
          <a:p>
            <a:pPr lvl="0"/>
            <a:r>
              <a:rPr lang="en-US" sz="1600" dirty="0" smtClean="0"/>
              <a:t>The study </a:t>
            </a:r>
            <a:r>
              <a:rPr lang="en-US" sz="1600" dirty="0" smtClean="0"/>
              <a:t>reviewed follow up treatment plans for any changes in medical complaints or changes in treatment since the initial </a:t>
            </a:r>
            <a:r>
              <a:rPr lang="en-US" sz="1600" dirty="0" smtClean="0"/>
              <a:t>visit- Data </a:t>
            </a:r>
            <a:r>
              <a:rPr lang="en-US" sz="1600" dirty="0" smtClean="0"/>
              <a:t>was analyzed from initial and follow-up treatment plans submitted to the University of Florida College of </a:t>
            </a:r>
            <a:r>
              <a:rPr lang="en-US" sz="1600" dirty="0" smtClean="0"/>
              <a:t>Pharmacy</a:t>
            </a:r>
          </a:p>
          <a:p>
            <a:pPr lvl="0"/>
            <a:r>
              <a:rPr lang="en-US" sz="1600" dirty="0" smtClean="0"/>
              <a:t>7548 </a:t>
            </a:r>
            <a:r>
              <a:rPr lang="en-US" sz="1600" dirty="0" smtClean="0"/>
              <a:t>total treatment plans submitted from Aug 2016 to July 2017, 4447 fit the age group of older adults, and were analyzed in this </a:t>
            </a:r>
            <a:r>
              <a:rPr lang="en-US" sz="1600" dirty="0" smtClean="0"/>
              <a:t>study </a:t>
            </a:r>
          </a:p>
          <a:p>
            <a:pPr lvl="0"/>
            <a:r>
              <a:rPr lang="en-US" sz="1600" dirty="0" smtClean="0"/>
              <a:t>45% of patients used </a:t>
            </a:r>
            <a:r>
              <a:rPr lang="en-US" sz="1600" dirty="0" err="1" smtClean="0"/>
              <a:t>cannabidiol</a:t>
            </a:r>
            <a:r>
              <a:rPr lang="en-US" sz="1600" dirty="0" smtClean="0"/>
              <a:t> (CBD)-only preparations, 33% used preparations that had both </a:t>
            </a:r>
            <a:r>
              <a:rPr lang="en-US" sz="1600" dirty="0" err="1" smtClean="0"/>
              <a:t>tetrahydrocannabinol</a:t>
            </a:r>
            <a:r>
              <a:rPr lang="en-US" sz="1600" dirty="0" smtClean="0"/>
              <a:t> (THC) and CBD, while 21.7% used both CBD-only and THC + CBD products </a:t>
            </a:r>
          </a:p>
          <a:p>
            <a:pPr lvl="0"/>
            <a:r>
              <a:rPr lang="en-US" sz="1600" dirty="0" smtClean="0"/>
              <a:t>The main complaints that warranted the prescription of cannabis were pain-related: musculoskeletal disorders and spasms accounted for 48.4% of prescriptions and 45.4% used it for chronic pain. </a:t>
            </a:r>
          </a:p>
          <a:p>
            <a:pPr lvl="0"/>
            <a:r>
              <a:rPr lang="en-US" sz="1600" dirty="0" smtClean="0"/>
              <a:t>Cancer was an indication for 15.5% of all </a:t>
            </a:r>
            <a:r>
              <a:rPr lang="en-US" sz="1600" dirty="0" smtClean="0"/>
              <a:t>patients</a:t>
            </a:r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444" y="1085535"/>
            <a:ext cx="8626593" cy="3739707"/>
          </a:xfrm>
        </p:spPr>
        <p:txBody>
          <a:bodyPr/>
          <a:lstStyle/>
          <a:p>
            <a:r>
              <a:rPr lang="en-US" sz="1600" dirty="0" smtClean="0"/>
              <a:t>On </a:t>
            </a:r>
            <a:r>
              <a:rPr lang="en-US" sz="1600" dirty="0" smtClean="0"/>
              <a:t>average, patients used roughly 2.5 other medications, in addition to cannabis: 23.8% of patients also used antidepressants, 23.5% used </a:t>
            </a:r>
            <a:r>
              <a:rPr lang="en-US" sz="1600" dirty="0" err="1" smtClean="0"/>
              <a:t>anxiolytics</a:t>
            </a:r>
            <a:r>
              <a:rPr lang="en-US" sz="1600" dirty="0" smtClean="0"/>
              <a:t> and benzodiazepines, 28.6% used </a:t>
            </a:r>
            <a:r>
              <a:rPr lang="en-US" sz="1600" dirty="0" err="1" smtClean="0"/>
              <a:t>opioids</a:t>
            </a:r>
            <a:r>
              <a:rPr lang="en-US" sz="1600" dirty="0" smtClean="0"/>
              <a:t>, and 27.9% also used cardiovascular agents.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dirty="0" smtClean="0"/>
              <a:t>27.5</a:t>
            </a:r>
            <a:r>
              <a:rPr lang="en-US" sz="1600" dirty="0" smtClean="0"/>
              <a:t>% of patients showed significant improvement (as reported by physician assessment) in their complaint; less than 3% reported worsening conditions</a:t>
            </a:r>
          </a:p>
          <a:p>
            <a:pPr lvl="0"/>
            <a:r>
              <a:rPr lang="en-US" sz="1600" dirty="0" smtClean="0"/>
              <a:t>Adherence to treatment plans appears to be low, as only 27.5% of patients recorded a second follow up visit.</a:t>
            </a:r>
          </a:p>
          <a:p>
            <a:pPr lvl="0"/>
            <a:r>
              <a:rPr lang="en-US" sz="1600" dirty="0" smtClean="0"/>
              <a:t>Some patients reported notable changes in medication regimens including stopped </a:t>
            </a:r>
            <a:r>
              <a:rPr lang="en-US" sz="1600" dirty="0" err="1" smtClean="0"/>
              <a:t>opioid</a:t>
            </a:r>
            <a:r>
              <a:rPr lang="en-US" sz="1600" dirty="0" smtClean="0"/>
              <a:t> medications, improved sleep quality, reduction of medications for sleep, and reduced use of anxiety medications </a:t>
            </a:r>
          </a:p>
          <a:p>
            <a:pPr lvl="0"/>
            <a:r>
              <a:rPr lang="en-US" sz="1600" dirty="0" smtClean="0"/>
              <a:t>The patient registry did not have enough details to thoroughly assess safety or efficacy of cannabis treatment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44" y="1072882"/>
            <a:ext cx="7696906" cy="3430732"/>
          </a:xfrm>
        </p:spPr>
        <p:txBody>
          <a:bodyPr/>
          <a:lstStyle/>
          <a:p>
            <a:r>
              <a:rPr lang="en-US" sz="1800" dirty="0" smtClean="0"/>
              <a:t>This study provides a descriptive analysis of older adults using </a:t>
            </a:r>
            <a:r>
              <a:rPr lang="en-US" sz="1800" dirty="0" smtClean="0"/>
              <a:t>cannabis- a growing, but </a:t>
            </a:r>
            <a:r>
              <a:rPr lang="en-US" sz="1800" smtClean="0"/>
              <a:t>understudied population </a:t>
            </a:r>
          </a:p>
          <a:p>
            <a:r>
              <a:rPr lang="en-US" sz="1800" dirty="0" smtClean="0"/>
              <a:t>It </a:t>
            </a:r>
            <a:r>
              <a:rPr lang="en-US" sz="1800" dirty="0" smtClean="0"/>
              <a:t>summarizes the chief complaints leading to the prescription of medical cannabis and usage habits of patients.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It </a:t>
            </a:r>
            <a:r>
              <a:rPr lang="en-US" sz="1800" dirty="0" smtClean="0"/>
              <a:t>indicates that improvements to registries are necessary to allow for the study of efficacy and safety of cannabis treatments. 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489</Words>
  <Application>Microsoft Macintosh PowerPoint</Application>
  <PresentationFormat>On-screen Show (16:9)</PresentationFormat>
  <Paragraphs>23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This study provides a descriptive analysis of older adults who were early participants in Florida’s cannabis program. 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124</cp:revision>
  <dcterms:created xsi:type="dcterms:W3CDTF">2020-05-31T22:32:49Z</dcterms:created>
  <dcterms:modified xsi:type="dcterms:W3CDTF">2020-05-31T23:06:30Z</dcterms:modified>
</cp:coreProperties>
</file>