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61" r:id="rId1"/>
  </p:sldMasterIdLst>
  <p:notesMasterIdLst>
    <p:notesMasterId r:id="rId6"/>
  </p:notesMasterIdLst>
  <p:sldIdLst>
    <p:sldId id="294" r:id="rId2"/>
    <p:sldId id="293" r:id="rId3"/>
    <p:sldId id="295" r:id="rId4"/>
    <p:sldId id="297"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85" autoAdjust="0"/>
    <p:restoredTop sz="95037"/>
  </p:normalViewPr>
  <p:slideViewPr>
    <p:cSldViewPr snapToGrid="0" snapToObjects="1">
      <p:cViewPr varScale="1">
        <p:scale>
          <a:sx n="135" d="100"/>
          <a:sy n="135" d="100"/>
        </p:scale>
        <p:origin x="-112" y="-592"/>
      </p:cViewPr>
      <p:guideLst>
        <p:guide orient="horz" pos="1620"/>
        <p:guide pos="2880"/>
      </p:guideLst>
    </p:cSldViewPr>
  </p:slideViewPr>
  <p:notesTextViewPr>
    <p:cViewPr>
      <p:scale>
        <a:sx n="1" d="1"/>
        <a:sy n="1" d="1"/>
      </p:scale>
      <p:origin x="0" y="0"/>
    </p:cViewPr>
  </p:notesTextViewPr>
  <p:sorterViewPr>
    <p:cViewPr>
      <p:scale>
        <a:sx n="184" d="100"/>
        <a:sy n="184"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5500">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3300"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4"/>
          <p:cNvSpPr txBox="1">
            <a:spLocks noGrp="1"/>
          </p:cNvSpPr>
          <p:nvPr>
            <p:ph type="body" idx="1"/>
          </p:nvPr>
        </p:nvSpPr>
        <p:spPr>
          <a:xfrm>
            <a:off x="628650" y="988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Questrial"/>
              <a:buChar char="○"/>
              <a:defRPr sz="210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400"/>
              </a:spcBef>
              <a:spcAft>
                <a:spcPts val="0"/>
              </a:spcAft>
              <a:buClr>
                <a:schemeClr val="dk1"/>
              </a:buClr>
              <a:buSzPts val="1800"/>
              <a:buFont typeface="Questrial"/>
              <a:buChar char="•"/>
              <a:defRPr sz="1800" i="0" u="none" strike="noStrike" cap="none">
                <a:solidFill>
                  <a:schemeClr val="dk1"/>
                </a:solidFill>
                <a:latin typeface="Questrial"/>
                <a:ea typeface="Questrial"/>
                <a:cs typeface="Questrial"/>
                <a:sym typeface="Questrial"/>
              </a:defRPr>
            </a:lvl2pPr>
            <a:lvl3pPr marL="1371600" marR="0" lvl="2" indent="-323850" algn="l" rtl="0">
              <a:lnSpc>
                <a:spcPct val="90000"/>
              </a:lnSpc>
              <a:spcBef>
                <a:spcPts val="400"/>
              </a:spcBef>
              <a:spcAft>
                <a:spcPts val="0"/>
              </a:spcAft>
              <a:buClr>
                <a:schemeClr val="dk1"/>
              </a:buClr>
              <a:buSzPts val="1500"/>
              <a:buFont typeface="Questrial"/>
              <a:buChar char="‒"/>
              <a:defRPr sz="150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9" name="Google Shape;69;p14"/>
          <p:cNvPicPr preferRelativeResize="0"/>
          <p:nvPr/>
        </p:nvPicPr>
        <p:blipFill rotWithShape="1">
          <a:blip r:embed="rId2">
            <a:alphaModFix/>
          </a:blip>
          <a:srcRect t="-89428" b="91456"/>
          <a:stretch/>
        </p:blipFill>
        <p:spPr>
          <a:xfrm>
            <a:off x="0" y="-2791349"/>
            <a:ext cx="9144002"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150" y="0"/>
            <a:ext cx="9144000" cy="30822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800">
                <a:latin typeface="Proxima Nova"/>
                <a:ea typeface="Proxima Nova"/>
                <a:cs typeface="Proxima Nova"/>
                <a:sym typeface="Proxima Nova"/>
              </a:defRPr>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21" name="Google Shape;21;p3"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150" y="0"/>
            <a:ext cx="9144000" cy="3769800"/>
          </a:xfrm>
          <a:prstGeom prst="rect">
            <a:avLst/>
          </a:prstGeom>
          <a:solidFill>
            <a:srgbClr val="0C5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C526A"/>
                </a:solidFill>
              </a:rPr>
              <a:t>”</a:t>
            </a:r>
            <a:endParaRPr sz="72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body" idx="1"/>
          </p:nvPr>
        </p:nvSpPr>
        <p:spPr>
          <a:xfrm>
            <a:off x="844425" y="767950"/>
            <a:ext cx="38589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878225" y="768050"/>
            <a:ext cx="41877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body" idx="1"/>
          </p:nvPr>
        </p:nvSpPr>
        <p:spPr>
          <a:xfrm>
            <a:off x="223150" y="903100"/>
            <a:ext cx="1393200" cy="19329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415665"/>
              </a:buClr>
              <a:buSzPts val="1200"/>
              <a:buNone/>
              <a:defRPr sz="12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0A59B06E-F4B5-CC43-981C-7ED0F56EFCD6}"/>
              </a:ext>
            </a:extLst>
          </p:cNvPr>
          <p:cNvSpPr>
            <a:spLocks noGrp="1"/>
          </p:cNvSpPr>
          <p:nvPr>
            <p:ph type="title"/>
          </p:nvPr>
        </p:nvSpPr>
        <p:spPr>
          <a:xfrm>
            <a:off x="272815" y="-32436"/>
            <a:ext cx="8485481" cy="994200"/>
          </a:xfrm>
        </p:spPr>
        <p:txBody>
          <a:bodyPr/>
          <a:lstStyle/>
          <a:p>
            <a:pPr algn="ctr"/>
            <a:r>
              <a:rPr lang="en-US" sz="2000" dirty="0" smtClean="0"/>
              <a:t>Breastfeeding women should abstain from, </a:t>
            </a:r>
            <a:r>
              <a:rPr lang="en-US" sz="2000" dirty="0" smtClean="0"/>
              <a:t>or at least diminish, cannabis use to prevent exposing infants to </a:t>
            </a:r>
            <a:r>
              <a:rPr lang="en-US" sz="2000" dirty="0" err="1" smtClean="0"/>
              <a:t>cannabinoids</a:t>
            </a:r>
            <a:r>
              <a:rPr lang="en-US" sz="2000" dirty="0" smtClean="0"/>
              <a:t> in breast milk</a:t>
            </a:r>
            <a:endParaRPr lang="en-US" sz="2000" dirty="0"/>
          </a:p>
        </p:txBody>
      </p:sp>
      <p:sp>
        <p:nvSpPr>
          <p:cNvPr id="6"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1B26D7C5-B06A-9541-AEC2-B2F2FEE9DA94}"/>
              </a:ext>
            </a:extLst>
          </p:cNvPr>
          <p:cNvSpPr>
            <a:spLocks noGrp="1"/>
          </p:cNvSpPr>
          <p:nvPr>
            <p:ph type="body" idx="1"/>
          </p:nvPr>
        </p:nvSpPr>
        <p:spPr>
          <a:xfrm>
            <a:off x="197547" y="3820292"/>
            <a:ext cx="8484870" cy="896279"/>
          </a:xfrm>
        </p:spPr>
        <p:txBody>
          <a:bodyPr/>
          <a:lstStyle/>
          <a:p>
            <a:pPr marL="95250" indent="0" algn="ctr">
              <a:buNone/>
            </a:pPr>
            <a:r>
              <a:rPr lang="en-US" sz="2000" dirty="0" smtClean="0"/>
              <a:t>This study performs a thorough literature review of </a:t>
            </a:r>
            <a:r>
              <a:rPr lang="en-US" sz="2000" dirty="0" smtClean="0"/>
              <a:t>evidence </a:t>
            </a:r>
            <a:r>
              <a:rPr lang="en-US" sz="2000" dirty="0" smtClean="0"/>
              <a:t>regarding the effects of exposure to cannabis in breast milk on infants </a:t>
            </a:r>
            <a:endParaRPr lang="en-US" sz="2000" dirty="0"/>
          </a:p>
        </p:txBody>
      </p:sp>
      <p:pic>
        <p:nvPicPr>
          <p:cNvPr id="7" name="Picture 6">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7067D6E-0127-E148-B4AA-3D35D474DE6B}"/>
              </a:ext>
            </a:extLst>
          </p:cNvPr>
          <p:cNvPicPr>
            <a:picLocks noChangeAspect="1"/>
          </p:cNvPicPr>
          <p:nvPr/>
        </p:nvPicPr>
        <p:blipFill>
          <a:blip r:embed="rId2"/>
          <a:stretch>
            <a:fillRect/>
          </a:stretch>
        </p:blipFill>
        <p:spPr>
          <a:xfrm>
            <a:off x="0" y="4456578"/>
            <a:ext cx="1656246" cy="686922"/>
          </a:xfrm>
          <a:prstGeom prst="rect">
            <a:avLst/>
          </a:prstGeom>
        </p:spPr>
      </p:pic>
      <p:pic>
        <p:nvPicPr>
          <p:cNvPr id="8" name="Picture 7" descr="Screen Shot 2020-02-20 at 8.04.09 PM.png"/>
          <p:cNvPicPr>
            <a:picLocks noChangeAspect="1"/>
          </p:cNvPicPr>
          <p:nvPr/>
        </p:nvPicPr>
        <p:blipFill>
          <a:blip r:embed="rId3"/>
          <a:stretch>
            <a:fillRect/>
          </a:stretch>
        </p:blipFill>
        <p:spPr>
          <a:xfrm>
            <a:off x="1110074" y="1061532"/>
            <a:ext cx="7083769" cy="273053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589596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a:xfrm>
            <a:off x="628650" y="0"/>
            <a:ext cx="7886700" cy="994200"/>
          </a:xfrm>
        </p:spPr>
        <p:txBody>
          <a:bodyPr/>
          <a:lstStyle/>
          <a:p>
            <a:r>
              <a:rPr lang="en-US" dirty="0"/>
              <a:t>Main point:</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385704" y="1050642"/>
            <a:ext cx="8626592" cy="3060393"/>
          </a:xfrm>
        </p:spPr>
        <p:txBody>
          <a:bodyPr/>
          <a:lstStyle/>
          <a:p>
            <a:r>
              <a:rPr lang="en-US" sz="2000" dirty="0" smtClean="0"/>
              <a:t>One </a:t>
            </a:r>
            <a:r>
              <a:rPr lang="en-US" sz="2000" dirty="0" smtClean="0"/>
              <a:t>active ingredient in cannabis, THC, accumulates to high concentrations in breast milk.</a:t>
            </a:r>
            <a:r>
              <a:rPr lang="en-US" sz="2000" dirty="0" smtClean="0"/>
              <a:t>  </a:t>
            </a:r>
          </a:p>
          <a:p>
            <a:r>
              <a:rPr lang="en-US" sz="2000" dirty="0" smtClean="0"/>
              <a:t>N</a:t>
            </a:r>
            <a:r>
              <a:rPr lang="en-US" sz="2000" dirty="0" smtClean="0"/>
              <a:t>ursing </a:t>
            </a:r>
            <a:r>
              <a:rPr lang="en-US" sz="2000" dirty="0" smtClean="0"/>
              <a:t>infants can be acutely exposed to high levels of THC while </a:t>
            </a:r>
            <a:r>
              <a:rPr lang="en-US" sz="2000" dirty="0" smtClean="0"/>
              <a:t>feeding</a:t>
            </a:r>
          </a:p>
          <a:p>
            <a:r>
              <a:rPr lang="en-US" sz="2000" dirty="0" smtClean="0"/>
              <a:t>W</a:t>
            </a:r>
            <a:r>
              <a:rPr lang="en-US" sz="2000" dirty="0" smtClean="0"/>
              <a:t>e </a:t>
            </a:r>
            <a:r>
              <a:rPr lang="en-US" sz="2000" dirty="0" smtClean="0"/>
              <a:t>don’t know what potential impact that might have on</a:t>
            </a:r>
            <a:r>
              <a:rPr lang="en-US" sz="2000" dirty="0" smtClean="0"/>
              <a:t> infant </a:t>
            </a:r>
            <a:r>
              <a:rPr lang="en-US" sz="2000" dirty="0" smtClean="0"/>
              <a:t>development</a:t>
            </a:r>
            <a:r>
              <a:rPr lang="en-US" sz="2000" dirty="0" smtClean="0"/>
              <a:t>.</a:t>
            </a:r>
          </a:p>
          <a:p>
            <a:r>
              <a:rPr lang="en-US" sz="2000" dirty="0" smtClean="0"/>
              <a:t>This article reviewed studies that </a:t>
            </a:r>
            <a:r>
              <a:rPr lang="en-US" sz="2000" dirty="0" smtClean="0"/>
              <a:t>addressed the impact of postpartum cannabis use by lactating women, and which studied developmental outcomes for infants</a:t>
            </a:r>
            <a:r>
              <a:rPr lang="en-US" sz="2000" dirty="0" smtClean="0"/>
              <a:t> – two studies met the inclusion criteria</a:t>
            </a:r>
            <a:endParaRPr lang="en-US" sz="2000" dirty="0"/>
          </a:p>
        </p:txBody>
      </p:sp>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2B25063-3BB0-4749-9663-36A5A794E36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600239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216377" y="1010279"/>
            <a:ext cx="8805332" cy="3739707"/>
          </a:xfrm>
        </p:spPr>
        <p:txBody>
          <a:bodyPr/>
          <a:lstStyle/>
          <a:p>
            <a:pPr lvl="0"/>
            <a:r>
              <a:rPr lang="en-US" sz="1400" dirty="0" smtClean="0"/>
              <a:t>A total of 150 mother-infant pairs were included, between the two studies</a:t>
            </a:r>
          </a:p>
          <a:p>
            <a:pPr lvl="0"/>
            <a:r>
              <a:rPr lang="en-US" sz="1400" dirty="0" smtClean="0"/>
              <a:t>One study found that there were no significant differences in the mental or motor development of infants on the basis of post-natal cannabis exposure</a:t>
            </a:r>
          </a:p>
          <a:p>
            <a:pPr lvl="0"/>
            <a:r>
              <a:rPr lang="en-US" sz="1400" dirty="0" smtClean="0"/>
              <a:t>This study also found that comparisons based on the level or length of prenatal cannabis exposure did not show any association between maternal prenatal cannabis use and infant developmental scores </a:t>
            </a:r>
          </a:p>
          <a:p>
            <a:pPr lvl="0"/>
            <a:r>
              <a:rPr lang="en-US" sz="1400" dirty="0" smtClean="0"/>
              <a:t>The second study found that average motor development scores were significantly lower for infants who had been exposed to cannabis for more than half of the first trimester of pregnancy or during the first month of lactation, but use during the third month of lactation did not have a significant impact.</a:t>
            </a:r>
          </a:p>
          <a:p>
            <a:pPr lvl="0"/>
            <a:r>
              <a:rPr lang="en-US" sz="1400" dirty="0" smtClean="0"/>
              <a:t>Both studies agreed that maternal cannabis use during pregnancy and lactation was not associated with differences in infant mental development at 1 year of age</a:t>
            </a:r>
          </a:p>
          <a:p>
            <a:pPr lvl="0"/>
            <a:r>
              <a:rPr lang="en-US" sz="1400" dirty="0" smtClean="0"/>
              <a:t>The two studies had different findings with respect to cannabis effects on motor development- one did not find any difference in development, while the other reported a difference in development depending on the level of cannabis </a:t>
            </a:r>
            <a:r>
              <a:rPr lang="en-US" sz="1400" dirty="0" smtClean="0"/>
              <a:t>exposure</a:t>
            </a:r>
            <a:endParaRPr lang="en-US" sz="1400" dirty="0" smtClean="0"/>
          </a:p>
        </p:txBody>
      </p:sp>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402797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584906" y="1025847"/>
            <a:ext cx="7930444" cy="3430732"/>
          </a:xfrm>
        </p:spPr>
        <p:txBody>
          <a:bodyPr/>
          <a:lstStyle/>
          <a:p>
            <a:r>
              <a:rPr lang="en-US" sz="1600" dirty="0" smtClean="0"/>
              <a:t>Clinical </a:t>
            </a:r>
            <a:r>
              <a:rPr lang="en-US" sz="1600" dirty="0" smtClean="0"/>
              <a:t>recommendations based on these studies: </a:t>
            </a:r>
          </a:p>
          <a:p>
            <a:pPr lvl="1"/>
            <a:r>
              <a:rPr lang="en-US" sz="1400" dirty="0" smtClean="0"/>
              <a:t>Pregnant women should be counseled about potential risks of postpartum cannabis use to infant health, including shorter duration of breastfeeding and possible </a:t>
            </a:r>
            <a:r>
              <a:rPr lang="en-US" sz="1400" dirty="0" err="1" smtClean="0"/>
              <a:t>neuro</a:t>
            </a:r>
            <a:r>
              <a:rPr lang="en-US" sz="1400" dirty="0" smtClean="0"/>
              <a:t>-developmental delays. </a:t>
            </a:r>
          </a:p>
          <a:p>
            <a:pPr lvl="1"/>
            <a:r>
              <a:rPr lang="en-US" sz="1400" dirty="0" smtClean="0"/>
              <a:t>Women who are breastfeeding should be advised to abstain from cannabis use and other co-exposures such as alcohol and tobacco during lactation. </a:t>
            </a:r>
          </a:p>
          <a:p>
            <a:pPr lvl="1"/>
            <a:r>
              <a:rPr lang="en-US" sz="1400" dirty="0" smtClean="0"/>
              <a:t>If abstinence is not possible, mothers should be advised to reduce cannabis use </a:t>
            </a:r>
          </a:p>
          <a:p>
            <a:pPr lvl="1"/>
            <a:r>
              <a:rPr lang="en-US" sz="1400" dirty="0" smtClean="0"/>
              <a:t>To reduce the risk of exposure to the highest concentration of THC in breast milk, women should avoid breast- feeding within 1 hour of inhaled cannabis </a:t>
            </a:r>
            <a:r>
              <a:rPr lang="en-US" sz="1400" dirty="0" smtClean="0"/>
              <a:t>use</a:t>
            </a:r>
          </a:p>
          <a:p>
            <a:r>
              <a:rPr lang="en-US" sz="1600" dirty="0" smtClean="0"/>
              <a:t>There is some evidence that cannabis use during nursing can have a detrimental effect on infant development.</a:t>
            </a:r>
            <a:r>
              <a:rPr lang="en-US" sz="1600" dirty="0" smtClean="0"/>
              <a:t> </a:t>
            </a:r>
            <a:endParaRPr lang="en-US" sz="1600" smtClean="0"/>
          </a:p>
          <a:p>
            <a:r>
              <a:rPr lang="en-US" sz="1600" smtClean="0"/>
              <a:t>In </a:t>
            </a:r>
            <a:r>
              <a:rPr lang="en-US" sz="1600" dirty="0" smtClean="0"/>
              <a:t>order to develop the best recommendations for cannabis use while nursing, the possible effects of infant exposure to THC in breast milk need to be more thoroughly investigated </a:t>
            </a:r>
            <a:endParaRPr lang="en-US" sz="1500" dirty="0"/>
          </a:p>
        </p:txBody>
      </p:sp>
      <p:pic>
        <p:nvPicPr>
          <p:cNvPr id="5" name="Picture 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A496D6ED-0A49-0F44-B2DE-6ACD0DE66D0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0439370"/>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3797</TotalTime>
  <Words>461</Words>
  <Application>Microsoft Macintosh PowerPoint</Application>
  <PresentationFormat>On-screen Show (16:9)</PresentationFormat>
  <Paragraphs>22</Paragraphs>
  <Slides>4</Slides>
  <Notes>0</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Cerimon template</vt:lpstr>
      <vt:lpstr>Breastfeeding women should abstain from, or at least diminish, cannabis use to prevent exposing infants to cannabinoids in breast milk</vt:lpstr>
      <vt:lpstr>Main point:</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cp:lastModifiedBy>k</cp:lastModifiedBy>
  <cp:revision>115</cp:revision>
  <dcterms:created xsi:type="dcterms:W3CDTF">2020-02-21T01:02:46Z</dcterms:created>
  <dcterms:modified xsi:type="dcterms:W3CDTF">2020-02-21T01:14:50Z</dcterms:modified>
</cp:coreProperties>
</file>